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4" r:id="rId3"/>
    <p:sldId id="351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2" r:id="rId13"/>
    <p:sldId id="361" r:id="rId1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E30"/>
    <a:srgbClr val="A4893A"/>
    <a:srgbClr val="F2F2F2"/>
    <a:srgbClr val="F98607"/>
    <a:srgbClr val="EF5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01" autoAdjust="0"/>
  </p:normalViewPr>
  <p:slideViewPr>
    <p:cSldViewPr showGuides="1">
      <p:cViewPr varScale="1">
        <p:scale>
          <a:sx n="92" d="100"/>
          <a:sy n="92" d="100"/>
        </p:scale>
        <p:origin x="2076" y="84"/>
      </p:cViewPr>
      <p:guideLst>
        <p:guide orient="horz" pos="1104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381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3853A455-B25B-40C5-A207-B1F0E7231066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FD01039A-22D8-4DED-ACB4-9EFDADE62A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49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283CA3F5-A6D1-4459-BA30-D7F5A5A43DB3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460167"/>
            <a:ext cx="5680693" cy="4224494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7"/>
            <a:ext cx="3078383" cy="46974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06A4CC67-346B-4DFB-9CE2-F43FB6DF7B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8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CC67-346B-4DFB-9CE2-F43FB6DF7B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62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CC67-346B-4DFB-9CE2-F43FB6DF7B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32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CC67-346B-4DFB-9CE2-F43FB6DF7B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38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CC67-346B-4DFB-9CE2-F43FB6DF7B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24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CC67-346B-4DFB-9CE2-F43FB6DF7B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7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CC67-346B-4DFB-9CE2-F43FB6DF7B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CC67-346B-4DFB-9CE2-F43FB6DF7B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5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CC67-346B-4DFB-9CE2-F43FB6DF7B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3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CC67-346B-4DFB-9CE2-F43FB6DF7B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4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CC67-346B-4DFB-9CE2-F43FB6DF7B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92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CC67-346B-4DFB-9CE2-F43FB6DF7B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67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CC67-346B-4DFB-9CE2-F43FB6DF7B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53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4CC67-346B-4DFB-9CE2-F43FB6DF7B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3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134E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546B301-D93A-498E-BCA8-88A6A6A6A22D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600D2-120A-4FDA-A2B0-D3FDDB5FC18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B301-D93A-498E-BCA8-88A6A6A6A22D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00D2-120A-4FDA-A2B0-D3FDDB5FC1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546B301-D93A-498E-BCA8-88A6A6A6A22D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B0600D2-120A-4FDA-A2B0-D3FDDB5FC18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B301-D93A-498E-BCA8-88A6A6A6A22D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600D2-120A-4FDA-A2B0-D3FDDB5FC1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B301-D93A-498E-BCA8-88A6A6A6A22D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B0600D2-120A-4FDA-A2B0-D3FDDB5FC1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46B301-D93A-498E-BCA8-88A6A6A6A22D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600D2-120A-4FDA-A2B0-D3FDDB5FC1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46B301-D93A-498E-BCA8-88A6A6A6A22D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600D2-120A-4FDA-A2B0-D3FDDB5FC1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B301-D93A-498E-BCA8-88A6A6A6A22D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600D2-120A-4FDA-A2B0-D3FDDB5FC1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B301-D93A-498E-BCA8-88A6A6A6A22D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600D2-120A-4FDA-A2B0-D3FDDB5FC1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B301-D93A-498E-BCA8-88A6A6A6A22D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600D2-120A-4FDA-A2B0-D3FDDB5FC1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546B301-D93A-498E-BCA8-88A6A6A6A22D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B0600D2-120A-4FDA-A2B0-D3FDDB5FC1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46B301-D93A-498E-BCA8-88A6A6A6A22D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0600D2-120A-4FDA-A2B0-D3FDDB5FC18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31,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139EF-6C87-469F-8537-10899ADFC6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72" y="713229"/>
            <a:ext cx="3387103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9E36BB-0149-4895-8BD7-136FA0A596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b="5426"/>
          <a:stretch/>
        </p:blipFill>
        <p:spPr>
          <a:xfrm>
            <a:off x="4567175" y="713229"/>
            <a:ext cx="3381871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2F2484-2214-436B-993E-5491028674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0071" y="2770629"/>
            <a:ext cx="3387103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5A0A6B-3F7F-45BC-BBAF-E4EB460844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7"/>
          <a:stretch/>
        </p:blipFill>
        <p:spPr>
          <a:xfrm>
            <a:off x="4561943" y="2770629"/>
            <a:ext cx="3387103" cy="2057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E1D5BC-29A8-4067-9977-922C1E2559D0}"/>
              </a:ext>
            </a:extLst>
          </p:cNvPr>
          <p:cNvSpPr/>
          <p:nvPr/>
        </p:nvSpPr>
        <p:spPr>
          <a:xfrm>
            <a:off x="1828800" y="1219200"/>
            <a:ext cx="5410200" cy="3048000"/>
          </a:xfrm>
          <a:prstGeom prst="rect">
            <a:avLst/>
          </a:prstGeom>
          <a:solidFill>
            <a:srgbClr val="F2F2F2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28800" y="1828800"/>
            <a:ext cx="54102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franklin County department of General properties</a:t>
            </a:r>
          </a:p>
        </p:txBody>
      </p:sp>
    </p:spTree>
    <p:extLst>
      <p:ext uri="{BB962C8B-B14F-4D97-AF65-F5344CB8AC3E}">
        <p14:creationId xmlns:p14="http://schemas.microsoft.com/office/powerpoint/2010/main" val="52381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A4893A"/>
                </a:solidFill>
              </a:rPr>
              <a:t>CIP Budget: FY 2023-2024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C35051-9DC1-2326-6C88-1DDAAC23420B}"/>
              </a:ext>
            </a:extLst>
          </p:cNvPr>
          <p:cNvSpPr txBox="1"/>
          <p:nvPr/>
        </p:nvSpPr>
        <p:spPr>
          <a:xfrm>
            <a:off x="381000" y="1752600"/>
            <a:ext cx="8229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Safety Upgrades: $25,000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Would like to stop using contingency line item for safety upgrades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upgrades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Knox Boxes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AEDs (planned replacement of batteries and units)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Expansion of Panic Button System at various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Installation of Smoke Detectors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Expansion of Door Locking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Assist with Camera Replacements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Any safety issues identified by the Fire Marshal during annual 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work in conjunction with Safety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9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A4893A"/>
                </a:solidFill>
              </a:rPr>
              <a:t>CIP Budget: FY 2023-2024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C35051-9DC1-2326-6C88-1DDAAC23420B}"/>
              </a:ext>
            </a:extLst>
          </p:cNvPr>
          <p:cNvSpPr txBox="1"/>
          <p:nvPr/>
        </p:nvSpPr>
        <p:spPr>
          <a:xfrm>
            <a:off x="381000" y="1752600"/>
            <a:ext cx="8458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General District Court Carpet Replacement: $40,000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District Court has requested the replacement of the carpet in their office, conference room, and courtroom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Quote has been received for $38,648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C07F068C-233A-3F96-BEF3-AF24AFBEA8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6666" r="1918" b="14445"/>
          <a:stretch/>
        </p:blipFill>
        <p:spPr>
          <a:xfrm>
            <a:off x="1889763" y="3063237"/>
            <a:ext cx="5375488" cy="34383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7167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A4893A"/>
                </a:solidFill>
              </a:rPr>
              <a:t>CIP Budget: FY 2023-2024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C35051-9DC1-2326-6C88-1DDAAC23420B}"/>
              </a:ext>
            </a:extLst>
          </p:cNvPr>
          <p:cNvSpPr txBox="1"/>
          <p:nvPr/>
        </p:nvSpPr>
        <p:spPr>
          <a:xfrm>
            <a:off x="381000" y="1752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Extension Office Exterior Painting: $25,000</a:t>
            </a:r>
          </a:p>
        </p:txBody>
      </p:sp>
      <p:pic>
        <p:nvPicPr>
          <p:cNvPr id="1026" name="0DFCC619-A92F-4579-84DC-BC147BD48E3B" descr="IMG_2328.jpg">
            <a:extLst>
              <a:ext uri="{FF2B5EF4-FFF2-40B4-BE49-F238E27FC236}">
                <a16:creationId xmlns:a16="http://schemas.microsoft.com/office/drawing/2014/main" id="{4B0C0B4E-4991-45AE-7C0F-B7EC975D1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2453878" cy="3271837"/>
          </a:xfrm>
          <a:prstGeom prst="rect">
            <a:avLst/>
          </a:prstGeom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89C254D9-D023-4954-ABCB-A86C1C827C96" descr="IMG_2327.jpg">
            <a:extLst>
              <a:ext uri="{FF2B5EF4-FFF2-40B4-BE49-F238E27FC236}">
                <a16:creationId xmlns:a16="http://schemas.microsoft.com/office/drawing/2014/main" id="{27B8B9ED-33EB-A0D5-2859-AE8287817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22" y="2286000"/>
            <a:ext cx="2453878" cy="3271837"/>
          </a:xfrm>
          <a:prstGeom prst="rect">
            <a:avLst/>
          </a:prstGeom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98B91CAD-508D-44F6-B426-560CC4763940" descr="IMG_2326.jpg">
            <a:extLst>
              <a:ext uri="{FF2B5EF4-FFF2-40B4-BE49-F238E27FC236}">
                <a16:creationId xmlns:a16="http://schemas.microsoft.com/office/drawing/2014/main" id="{B1DD1DCE-17E8-4235-61AD-21BC7A1C3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22" y="2286000"/>
            <a:ext cx="2453878" cy="3271837"/>
          </a:xfrm>
          <a:prstGeom prst="rect">
            <a:avLst/>
          </a:prstGeom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98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31,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139EF-6C87-469F-8537-10899ADFC6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72" y="713229"/>
            <a:ext cx="3387103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9E36BB-0149-4895-8BD7-136FA0A596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b="5426"/>
          <a:stretch/>
        </p:blipFill>
        <p:spPr>
          <a:xfrm>
            <a:off x="4567175" y="713229"/>
            <a:ext cx="3381871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2F2484-2214-436B-993E-5491028674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0071" y="2770629"/>
            <a:ext cx="3387103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5A0A6B-3F7F-45BC-BBAF-E4EB460844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7"/>
          <a:stretch/>
        </p:blipFill>
        <p:spPr>
          <a:xfrm>
            <a:off x="4561943" y="2770629"/>
            <a:ext cx="3387103" cy="2057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E1D5BC-29A8-4067-9977-922C1E2559D0}"/>
              </a:ext>
            </a:extLst>
          </p:cNvPr>
          <p:cNvSpPr/>
          <p:nvPr/>
        </p:nvSpPr>
        <p:spPr>
          <a:xfrm>
            <a:off x="1828800" y="1219200"/>
            <a:ext cx="5410200" cy="3048000"/>
          </a:xfrm>
          <a:prstGeom prst="rect">
            <a:avLst/>
          </a:prstGeom>
          <a:solidFill>
            <a:srgbClr val="F2F2F2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28800" y="1828800"/>
            <a:ext cx="54102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franklin County department of General properties</a:t>
            </a:r>
          </a:p>
        </p:txBody>
      </p:sp>
    </p:spTree>
    <p:extLst>
      <p:ext uri="{BB962C8B-B14F-4D97-AF65-F5344CB8AC3E}">
        <p14:creationId xmlns:p14="http://schemas.microsoft.com/office/powerpoint/2010/main" val="321640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A4893A"/>
                </a:solidFill>
              </a:rPr>
              <a:t>Operating Budget: FY 2023-2024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C35051-9DC1-2326-6C88-1DDAAC23420B}"/>
              </a:ext>
            </a:extLst>
          </p:cNvPr>
          <p:cNvSpPr txBox="1"/>
          <p:nvPr/>
        </p:nvSpPr>
        <p:spPr>
          <a:xfrm>
            <a:off x="381000" y="1752600"/>
            <a:ext cx="8229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Increases in the Operating Budget for FY 2023-2024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Personnel Increases: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Salary and Wages: $39,690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Group Health Insurance: $40,904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Operations Requests: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Repairs and Maintenance: $35,000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Heating Services: $7,000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Vehicle Fuel: $5,000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E25C22-8BD8-CE83-01E2-D4E7C300863F}"/>
              </a:ext>
            </a:extLst>
          </p:cNvPr>
          <p:cNvGrpSpPr/>
          <p:nvPr/>
        </p:nvGrpSpPr>
        <p:grpSpPr>
          <a:xfrm>
            <a:off x="5257800" y="2402544"/>
            <a:ext cx="2990864" cy="3998256"/>
            <a:chOff x="5604933" y="2313820"/>
            <a:chExt cx="2990864" cy="3998256"/>
          </a:xfrm>
        </p:grpSpPr>
        <p:pic>
          <p:nvPicPr>
            <p:cNvPr id="11" name="Picture 10" descr="Text, letter&#10;&#10;Description automatically generated">
              <a:extLst>
                <a:ext uri="{FF2B5EF4-FFF2-40B4-BE49-F238E27FC236}">
                  <a16:creationId xmlns:a16="http://schemas.microsoft.com/office/drawing/2014/main" id="{28063954-C6F7-9FE1-E37B-18B912905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9665">
              <a:off x="5935742" y="2313820"/>
              <a:ext cx="2660055" cy="34424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Diagram, schematic&#10;&#10;Description automatically generated">
              <a:extLst>
                <a:ext uri="{FF2B5EF4-FFF2-40B4-BE49-F238E27FC236}">
                  <a16:creationId xmlns:a16="http://schemas.microsoft.com/office/drawing/2014/main" id="{195F0659-20F4-627D-E07E-25A02EB0B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4425">
              <a:off x="5791158" y="2447301"/>
              <a:ext cx="2660055" cy="34424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 descr="Graphical user interface, website, calendar&#10;&#10;Description automatically generated">
              <a:extLst>
                <a:ext uri="{FF2B5EF4-FFF2-40B4-BE49-F238E27FC236}">
                  <a16:creationId xmlns:a16="http://schemas.microsoft.com/office/drawing/2014/main" id="{C0809393-4224-142A-EAA7-D24452968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933" y="2869652"/>
              <a:ext cx="2660055" cy="34424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0981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A4893A"/>
                </a:solidFill>
              </a:rPr>
              <a:t>CIP: Recently Funded Projects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752600"/>
            <a:ext cx="8229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Board of Supervisors generously approved funding for General Properties to complete the follow projects from the County’s fund balance: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Facilities Master Plan: $52,000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Project is in process and scheduled to be completed in April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Includes the Courthouse, libraries, Public Safety, Sheriff’s Office, and Social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Replacement of Guardrail at Government Center: $35,000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Should have under contract soon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Price has increased to $40,300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Renovation of Waiting Area for Juvenile and Domestic Relations Courtroom #2: $7,500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Waiting for door so that project can be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Facility Condition Assessment for Jail: $15,000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Proposal received for $12,071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Project timeline approximately 5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A4893A"/>
                </a:solidFill>
              </a:rPr>
              <a:t>CIP Budget: FY 2023-2024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C35051-9DC1-2326-6C88-1DDAAC23420B}"/>
              </a:ext>
            </a:extLst>
          </p:cNvPr>
          <p:cNvSpPr txBox="1"/>
          <p:nvPr/>
        </p:nvSpPr>
        <p:spPr>
          <a:xfrm>
            <a:off x="381000" y="17526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Requests for CIP Budget for FY 2023-2024</a:t>
            </a:r>
          </a:p>
          <a:p>
            <a:pPr lvl="1">
              <a:tabLst>
                <a:tab pos="5948363" algn="r"/>
              </a:tabLst>
            </a:pPr>
            <a:r>
              <a:rPr lang="en-US" dirty="0"/>
              <a:t>General Properties Contingency	$100,000</a:t>
            </a:r>
          </a:p>
          <a:p>
            <a:pPr lvl="1">
              <a:tabLst>
                <a:tab pos="5948363" algn="r"/>
              </a:tabLst>
            </a:pPr>
            <a:r>
              <a:rPr lang="en-US" dirty="0"/>
              <a:t>Repairs/Renovations for Local Jail	$150,000</a:t>
            </a:r>
          </a:p>
          <a:p>
            <a:pPr lvl="1">
              <a:tabLst>
                <a:tab pos="5948363" algn="r"/>
              </a:tabLst>
            </a:pPr>
            <a:r>
              <a:rPr lang="en-US" dirty="0"/>
              <a:t>Elevator Modernization at Courthouse	$132,000</a:t>
            </a:r>
          </a:p>
          <a:p>
            <a:pPr lvl="1">
              <a:tabLst>
                <a:tab pos="5948363" algn="r"/>
              </a:tabLst>
            </a:pPr>
            <a:r>
              <a:rPr lang="en-US" dirty="0"/>
              <a:t>HVAC Replacements	$100,000</a:t>
            </a:r>
          </a:p>
          <a:p>
            <a:pPr lvl="1">
              <a:tabLst>
                <a:tab pos="5948363" algn="r"/>
              </a:tabLst>
            </a:pPr>
            <a:r>
              <a:rPr lang="en-US" dirty="0"/>
              <a:t>YMCA Facility	$150,000</a:t>
            </a:r>
          </a:p>
          <a:p>
            <a:pPr lvl="1">
              <a:tabLst>
                <a:tab pos="5948363" algn="r"/>
              </a:tabLst>
            </a:pPr>
            <a:r>
              <a:rPr lang="en-US" dirty="0"/>
              <a:t>Safety Upgrades	$25,000</a:t>
            </a:r>
          </a:p>
          <a:p>
            <a:pPr lvl="1">
              <a:tabLst>
                <a:tab pos="5948363" algn="r"/>
              </a:tabLst>
            </a:pPr>
            <a:r>
              <a:rPr lang="en-US" dirty="0"/>
              <a:t>General District Court Carpet Replacement	$40,000</a:t>
            </a:r>
          </a:p>
          <a:p>
            <a:pPr lvl="1">
              <a:tabLst>
                <a:tab pos="5948363" algn="r"/>
              </a:tabLst>
            </a:pPr>
            <a:r>
              <a:rPr lang="en-US" dirty="0"/>
              <a:t>Extension Office Exterior Painting	$25,000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A4893A"/>
                </a:solidFill>
              </a:rPr>
              <a:t>CIP Budget: FY 2023-2024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C35051-9DC1-2326-6C88-1DDAAC23420B}"/>
              </a:ext>
            </a:extLst>
          </p:cNvPr>
          <p:cNvSpPr txBox="1"/>
          <p:nvPr/>
        </p:nvSpPr>
        <p:spPr>
          <a:xfrm>
            <a:off x="381000" y="1752600"/>
            <a:ext cx="8229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General Properties Contingency: $100,000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for projects that are outside of routine or scheduled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examples for this past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Replacement of 20 AED’s at various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Installation of Knox Boxes at various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 upgrades in Administrative Conference Room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Expansion of panic buttons in Registrar’s 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Assisting with jail repairs (ongoing)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Upgrading of door locking software at Government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Animal Shelter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Renovation of 40 West Church Street for Piedmont Community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funding is not replenished, General Properties will not be able to assist with projects such as these in the future.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A4893A"/>
                </a:solidFill>
              </a:rPr>
              <a:t>CIP Budget: FY 2023-2024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C35051-9DC1-2326-6C88-1DDAAC23420B}"/>
              </a:ext>
            </a:extLst>
          </p:cNvPr>
          <p:cNvSpPr txBox="1"/>
          <p:nvPr/>
        </p:nvSpPr>
        <p:spPr>
          <a:xfrm>
            <a:off x="381000" y="17526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Repairs/Renovations for Local Jail: $150,000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Projects and prioritization will be based off of Facility Condition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Existing issues with exterior security doors, electrical system, plumbing system, broken windows, manual style gates, electronic door locking system, exterior insulation finishing system, boilers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Sheriff’s Office requesting funding for this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A lizard on a wall&#10;&#10;Description automatically generated with low confidence">
            <a:extLst>
              <a:ext uri="{FF2B5EF4-FFF2-40B4-BE49-F238E27FC236}">
                <a16:creationId xmlns:a16="http://schemas.microsoft.com/office/drawing/2014/main" id="{611508DA-66B6-4F41-85CD-4A64116CD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40183"/>
            <a:ext cx="211596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stone&#10;&#10;Description automatically generated">
            <a:extLst>
              <a:ext uri="{FF2B5EF4-FFF2-40B4-BE49-F238E27FC236}">
                <a16:creationId xmlns:a16="http://schemas.microsoft.com/office/drawing/2014/main" id="{A86CF1E7-8DAF-9F85-536E-4F82E92F5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18" y="3640183"/>
            <a:ext cx="211596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blue door in a room&#10;&#10;Description automatically generated with low confidence">
            <a:extLst>
              <a:ext uri="{FF2B5EF4-FFF2-40B4-BE49-F238E27FC236}">
                <a16:creationId xmlns:a16="http://schemas.microsoft.com/office/drawing/2014/main" id="{C2041BBC-2E33-B2B2-3D72-B0D7D3A4A3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40" y="3640183"/>
            <a:ext cx="211596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81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A4893A"/>
                </a:solidFill>
              </a:rPr>
              <a:t>CIP Budget: FY 2023-2024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C35051-9DC1-2326-6C88-1DDAAC23420B}"/>
              </a:ext>
            </a:extLst>
          </p:cNvPr>
          <p:cNvSpPr txBox="1"/>
          <p:nvPr/>
        </p:nvSpPr>
        <p:spPr>
          <a:xfrm>
            <a:off x="381000" y="1752600"/>
            <a:ext cx="5638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Elevator Modernization at Courthouse: $132,000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elevators at the Courthouse need modernization – replacement parts are obsolete and nearly impossible to find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would include replacement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Controller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Power Unit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Universal Door Operator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 Fusion Fixtures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Wiring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 to modernize one unit at a time to avoid having two elevators down at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Planned modernization it will allow us to improve safety and avoid the replacement of the entire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$132,000 will be requested for FY2024-2025 for second elevator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A picture containing power saw, miller&#10;&#10;Description automatically generated">
            <a:extLst>
              <a:ext uri="{FF2B5EF4-FFF2-40B4-BE49-F238E27FC236}">
                <a16:creationId xmlns:a16="http://schemas.microsoft.com/office/drawing/2014/main" id="{3551D44E-3A3D-CE64-306D-59EFF8DD4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8800"/>
            <a:ext cx="2667000" cy="4398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188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A4893A"/>
                </a:solidFill>
              </a:rPr>
              <a:t>CIP Budget: FY 2023-2024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C35051-9DC1-2326-6C88-1DDAAC23420B}"/>
              </a:ext>
            </a:extLst>
          </p:cNvPr>
          <p:cNvSpPr txBox="1"/>
          <p:nvPr/>
        </p:nvSpPr>
        <p:spPr>
          <a:xfrm>
            <a:off x="381000" y="1752600"/>
            <a:ext cx="8229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HVAC Replacements: $100,000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Properties has an inventory of 103 HVAC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Starting annual updates to estimate replacement timeline and associated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 of units is starting to become an issue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Spent over $52,000 on replacements since Christmas (parts and labor only)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Anticipated Replacements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Now: $208,000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1-3 Years: $447,000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3-5 Years: $239,000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5-10 Years: $1,490,000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10+ Years: 17 units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TOTAL: $2,384,000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7FD800-D181-0A4E-0164-665C58FEE440}"/>
              </a:ext>
            </a:extLst>
          </p:cNvPr>
          <p:cNvGrpSpPr/>
          <p:nvPr/>
        </p:nvGrpSpPr>
        <p:grpSpPr>
          <a:xfrm>
            <a:off x="3886200" y="3352800"/>
            <a:ext cx="4724400" cy="3276600"/>
            <a:chOff x="2054466" y="2589386"/>
            <a:chExt cx="5345736" cy="3728907"/>
          </a:xfrm>
        </p:grpSpPr>
        <p:pic>
          <p:nvPicPr>
            <p:cNvPr id="9" name="Picture 8" descr="Table&#10;&#10;Description automatically generated">
              <a:extLst>
                <a:ext uri="{FF2B5EF4-FFF2-40B4-BE49-F238E27FC236}">
                  <a16:creationId xmlns:a16="http://schemas.microsoft.com/office/drawing/2014/main" id="{8B09D4E1-A2CA-0BD4-D83C-927184FC8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134" y="2777118"/>
              <a:ext cx="5035068" cy="354117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Picture 6" descr="Graphical user interface, application, table, Excel&#10;&#10;Description automatically generated">
              <a:extLst>
                <a:ext uri="{FF2B5EF4-FFF2-40B4-BE49-F238E27FC236}">
                  <a16:creationId xmlns:a16="http://schemas.microsoft.com/office/drawing/2014/main" id="{D0B0A1C1-B768-C40B-7B06-17C1B60F4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2683252"/>
              <a:ext cx="5035068" cy="354117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4" name="Picture 3" descr="Table&#10;&#10;Description automatically generated">
              <a:extLst>
                <a:ext uri="{FF2B5EF4-FFF2-40B4-BE49-F238E27FC236}">
                  <a16:creationId xmlns:a16="http://schemas.microsoft.com/office/drawing/2014/main" id="{DCFEA4E8-2E56-CD0A-64E6-F01ED3E56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466" y="2589386"/>
              <a:ext cx="5035068" cy="354117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804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A4893A"/>
                </a:solidFill>
              </a:rPr>
              <a:t>CIP Budget: FY 2023-2024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C35051-9DC1-2326-6C88-1DDAAC23420B}"/>
              </a:ext>
            </a:extLst>
          </p:cNvPr>
          <p:cNvSpPr txBox="1"/>
          <p:nvPr/>
        </p:nvSpPr>
        <p:spPr>
          <a:xfrm>
            <a:off x="381000" y="1752600"/>
            <a:ext cx="822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YMCA Facility: $150,000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Physical needs assessment completed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needs were broken down into three categories – immediate, short-term, and long-term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Immediate (1-2 years): $746,055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Roof system, snow guards, roof drainage and roof edge fascia replacement at pool, patch and repair existing pavement, seal coat, and restriping, HVAC system (pool)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Short-Term (3-5 years): $224,550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Door hardware, replace carpet and wall base, exterior control and opening sealant joints, payment overlay and restriping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Long-Term (6-10 years): $628,600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Estimated Cost (2017 dollars): $1,599,205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7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4">
      <a:dk1>
        <a:sysClr val="windowText" lastClr="000000"/>
      </a:dk1>
      <a:lt1>
        <a:sysClr val="window" lastClr="FFFFFF"/>
      </a:lt1>
      <a:dk2>
        <a:srgbClr val="F2F2F2"/>
      </a:dk2>
      <a:lt2>
        <a:srgbClr val="EBDDC3"/>
      </a:lt2>
      <a:accent1>
        <a:srgbClr val="134E30"/>
      </a:accent1>
      <a:accent2>
        <a:srgbClr val="A4893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F80D34C6EED4587D1C63FD8479BD1" ma:contentTypeVersion="12" ma:contentTypeDescription="Create a new document." ma:contentTypeScope="" ma:versionID="6aee653b9829a217fce9cd219dd57eb6">
  <xsd:schema xmlns:xsd="http://www.w3.org/2001/XMLSchema" xmlns:xs="http://www.w3.org/2001/XMLSchema" xmlns:p="http://schemas.microsoft.com/office/2006/metadata/properties" xmlns:ns2="3b9b0a07-213e-4017-a6e0-a7629ac78113" xmlns:ns3="bac6a974-f75a-41ab-bb2b-ac1f6d2c3224" targetNamespace="http://schemas.microsoft.com/office/2006/metadata/properties" ma:root="true" ma:fieldsID="f85515855e587b9d063b1a425d8f5c41" ns2:_="" ns3:_="">
    <xsd:import namespace="3b9b0a07-213e-4017-a6e0-a7629ac78113"/>
    <xsd:import namespace="bac6a974-f75a-41ab-bb2b-ac1f6d2c32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b0a07-213e-4017-a6e0-a7629ac781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6a6d07b-08e5-47cb-ba3a-f730286a22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6a974-f75a-41ab-bb2b-ac1f6d2c322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77578bd-1796-4a56-940a-36860e8a5e1a}" ma:internalName="TaxCatchAll" ma:showField="CatchAllData" ma:web="bac6a974-f75a-41ab-bb2b-ac1f6d2c32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9b0a07-213e-4017-a6e0-a7629ac78113">
      <Terms xmlns="http://schemas.microsoft.com/office/infopath/2007/PartnerControls"/>
    </lcf76f155ced4ddcb4097134ff3c332f>
    <TaxCatchAll xmlns="bac6a974-f75a-41ab-bb2b-ac1f6d2c3224" xsi:nil="true"/>
  </documentManagement>
</p:properties>
</file>

<file path=customXml/itemProps1.xml><?xml version="1.0" encoding="utf-8"?>
<ds:datastoreItem xmlns:ds="http://schemas.openxmlformats.org/officeDocument/2006/customXml" ds:itemID="{409B9DF4-17C6-4310-A5CF-CC34B2FCD2C5}"/>
</file>

<file path=customXml/itemProps2.xml><?xml version="1.0" encoding="utf-8"?>
<ds:datastoreItem xmlns:ds="http://schemas.openxmlformats.org/officeDocument/2006/customXml" ds:itemID="{075EA16F-91AF-4FCC-96A5-FEF54C2C7B02}"/>
</file>

<file path=customXml/itemProps3.xml><?xml version="1.0" encoding="utf-8"?>
<ds:datastoreItem xmlns:ds="http://schemas.openxmlformats.org/officeDocument/2006/customXml" ds:itemID="{9890721C-208B-4CC7-A299-2A3514774FA9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9922</TotalTime>
  <Words>848</Words>
  <Application>Microsoft Office PowerPoint</Application>
  <PresentationFormat>On-screen Show (4:3)</PresentationFormat>
  <Paragraphs>121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Wingdings</vt:lpstr>
      <vt:lpstr>Wingdings 2</vt:lpstr>
      <vt:lpstr>Median</vt:lpstr>
      <vt:lpstr>franklin County department of General properties</vt:lpstr>
      <vt:lpstr>Operating Budget: FY 2023-2024</vt:lpstr>
      <vt:lpstr>CIP: Recently Funded Projects</vt:lpstr>
      <vt:lpstr>CIP Budget: FY 2023-2024</vt:lpstr>
      <vt:lpstr>CIP Budget: FY 2023-2024</vt:lpstr>
      <vt:lpstr>CIP Budget: FY 2023-2024</vt:lpstr>
      <vt:lpstr>CIP Budget: FY 2023-2024</vt:lpstr>
      <vt:lpstr>CIP Budget: FY 2023-2024</vt:lpstr>
      <vt:lpstr>CIP Budget: FY 2023-2024</vt:lpstr>
      <vt:lpstr>CIP Budget: FY 2023-2024</vt:lpstr>
      <vt:lpstr>CIP Budget: FY 2023-2024</vt:lpstr>
      <vt:lpstr>CIP Budget: FY 2023-2024</vt:lpstr>
      <vt:lpstr>franklin County department of General properties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Brandy Rosser</dc:creator>
  <cp:lastModifiedBy>Rosser, Brandy</cp:lastModifiedBy>
  <cp:revision>160</cp:revision>
  <cp:lastPrinted>2022-01-25T18:19:54Z</cp:lastPrinted>
  <dcterms:created xsi:type="dcterms:W3CDTF">2019-02-25T15:20:17Z</dcterms:created>
  <dcterms:modified xsi:type="dcterms:W3CDTF">2023-01-31T14:00:11Z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0x010100272F80D34C6EED4587D1C63FD8479BD1</vt:lpwstr>
  </property>
</Properties>
</file>