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1158-A97B-88F1-A820-41D6A9477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FE961-E486-9F4A-2031-33F8E85D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8937-C270-EA37-52FE-A3B89AB6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2CABB-CD14-18B4-7D1D-39056EB5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3B09-FBB1-0BC6-18B5-ADC1A642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8E7E0-2BE9-D00F-1DC1-1C4DF8AC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0764E-270C-83BE-2567-BCC17C3D7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D1C4-FE14-850E-561F-1D2A6E5B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8FCC-DE02-6AF3-E5FA-1FD4CAA0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7D17C-97E7-31D3-0B31-002E6D7B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A38F2-FFDB-978D-E7AF-C3DE88F91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45D91-DC05-C9B5-AB24-72BFDDC0D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1642D-159C-4CEC-8914-BF147CA0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741D7-44D4-E0B2-5C03-5B1F0845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A5BFB-D524-1086-FED6-0D472380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11B1-B915-D68E-1328-9F99CC2D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8C59-3DAF-1292-FB86-1B7948CF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0248F-5336-C001-9866-4CFAB467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1D50B-68C6-05DE-C3B5-E8FBBB2B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44A6-CCF4-3BDA-0B48-CFF9ABBC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9F65-5388-CBEF-7755-58CF2FC4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6F3F-54C2-A527-F328-4F22B178D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DBB8-2314-697C-CD63-73D0BF06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58C4-63A2-4D07-D997-89B17DC9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686CE-2013-962E-A9D1-6C92F7AF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9BD2-64C9-C49E-AE38-3F272216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0596-8E76-3D6C-790D-97DF275FB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486B-9373-21AC-E384-F1C117B57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390E4-E19E-FDEA-7609-EE50D0D3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7DAAB-C969-4D22-9A04-CF93184D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78A57-4DC0-0BB2-CF07-6F0804A1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F26C-86E7-FD3D-F9E4-FAD550CC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C9149-5603-AA3A-86C4-AA2158CF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DB8E4-D7CE-DA70-21F6-F558F5588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26D9C-9528-284B-534E-50A70ABA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B37EE-0844-36CA-DF33-48D3C7133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E46ED-5C6B-21BA-F165-652B450C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2D8A8-62D5-603E-A89D-3546F0A9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72407-FCE7-1E6B-58FE-88283D59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ACDA-1FE5-F86A-2667-33FAE00F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6E362-74FB-02E3-AF43-3EFA0DD9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74A45-3D57-447F-1A61-642D2C99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B15DE-658D-0455-F107-6686BC5C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CB605-7308-1D13-6EAC-38E79216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A56F9-E821-7511-301C-6BEE0F05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353DD-7532-91D1-9FF3-5B38297A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0332-AEF9-019F-512E-0AA11574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6CD7C-C3BC-66E2-5C84-9D9C9BD8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56A7F-B659-6DF2-4D2B-1025B9593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969A-41C2-44A1-4080-A73DD43C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782B5-ED05-63AC-CDC9-60DAC40C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78FFE-F330-94FD-07AB-8DD46595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89DA-ECC9-67BF-FB34-12F2921D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C61B0-F5CD-4FCA-38FE-F5E21CE3A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6EC62-D32A-E70A-E0FB-D0E5FF55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29939-2F5E-588C-32C0-07BC66B9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153E1-335A-F6B9-CCA2-0FB9B076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EE95A-6F72-FFEE-6AB8-5CFA2373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0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DD399-E321-CFF3-D2DD-4E2A278B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4018-9E0C-100C-AA42-61B922630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03EE1-2C77-8B85-0376-17B44CBA0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7A5B-A710-41AE-B329-E9381CBAD4B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1685B-E3EE-4FB7-6788-26607A101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7595-0E73-6369-3228-A567669D4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E7DBC-FC0D-41A1-8F57-FF9622FE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A9A1-948C-5C13-E88B-877E17C96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GIS Department </a:t>
            </a:r>
            <a:br>
              <a:rPr lang="en-US" dirty="0"/>
            </a:br>
            <a:r>
              <a:rPr lang="en-US" dirty="0"/>
              <a:t>Budget Requests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6D21-1861-DE44-F12E-2EF43FBB1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9390"/>
            <a:ext cx="9144000" cy="1088409"/>
          </a:xfrm>
        </p:spPr>
        <p:txBody>
          <a:bodyPr/>
          <a:lstStyle/>
          <a:p>
            <a:r>
              <a:rPr lang="en-US" dirty="0"/>
              <a:t>8114 - FY ‘24 </a:t>
            </a:r>
          </a:p>
        </p:txBody>
      </p:sp>
    </p:spTree>
    <p:extLst>
      <p:ext uri="{BB962C8B-B14F-4D97-AF65-F5344CB8AC3E}">
        <p14:creationId xmlns:p14="http://schemas.microsoft.com/office/powerpoint/2010/main" val="139675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AD9B-FF49-FC27-74A4-2CAC0516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‘24</a:t>
            </a:r>
            <a:br>
              <a:rPr lang="en-US" dirty="0"/>
            </a:br>
            <a:r>
              <a:rPr lang="en-US" dirty="0"/>
              <a:t>GIS Department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DAAB8B-9A4A-63BB-86C7-10DF65A3F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930" y="987425"/>
            <a:ext cx="5808716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BF8DE-4304-3780-3DFE-D0E38190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$400 </a:t>
            </a:r>
            <a:r>
              <a:rPr lang="en-US" sz="1600" i="1" dirty="0"/>
              <a:t>(Discounted for our SGEA)</a:t>
            </a:r>
            <a:endParaRPr lang="en-US" b="1" dirty="0"/>
          </a:p>
          <a:p>
            <a:r>
              <a:rPr lang="en-US" b="1" dirty="0"/>
              <a:t>- Esri’s Business Analyst -</a:t>
            </a:r>
          </a:p>
          <a:p>
            <a:r>
              <a:rPr lang="en-US" dirty="0"/>
              <a:t>5 Seats</a:t>
            </a:r>
          </a:p>
          <a:p>
            <a:r>
              <a:rPr lang="en-US" dirty="0"/>
              <a:t>	2 Seats for Economic Dev.</a:t>
            </a:r>
          </a:p>
          <a:p>
            <a:r>
              <a:rPr lang="en-US" dirty="0"/>
              <a:t>	1 Seat for County Admin</a:t>
            </a:r>
          </a:p>
          <a:p>
            <a:r>
              <a:rPr lang="en-US" dirty="0"/>
              <a:t>	1 Seat for Tourism</a:t>
            </a:r>
          </a:p>
          <a:p>
            <a:r>
              <a:rPr lang="en-US" dirty="0"/>
              <a:t>	1 Seat for GIS (Admin, etc.)</a:t>
            </a:r>
          </a:p>
          <a:p>
            <a:r>
              <a:rPr lang="en-US" dirty="0"/>
              <a:t>Uses</a:t>
            </a:r>
          </a:p>
          <a:p>
            <a:r>
              <a:rPr lang="en-US" dirty="0"/>
              <a:t>	Demographics</a:t>
            </a:r>
          </a:p>
          <a:p>
            <a:r>
              <a:rPr lang="en-US" dirty="0"/>
              <a:t>	Charts &amp; Infographics</a:t>
            </a:r>
          </a:p>
          <a:p>
            <a:r>
              <a:rPr lang="en-US" dirty="0"/>
              <a:t>	Raw Numbers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90047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84ED-94EE-6DB7-DA71-A37ECB64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‘24</a:t>
            </a:r>
            <a:br>
              <a:rPr lang="en-US" dirty="0"/>
            </a:br>
            <a:r>
              <a:rPr lang="en-US" dirty="0"/>
              <a:t>GIS Department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2B9DE6-BF25-516E-B0D3-1BAE738E3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338808"/>
            <a:ext cx="6172200" cy="41708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D7C4B-7328-3D6E-C32C-522B983E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$10,000 </a:t>
            </a:r>
            <a:r>
              <a:rPr lang="en-US" sz="1600" i="1" dirty="0"/>
              <a:t>(Discounted for our SGEA)</a:t>
            </a:r>
            <a:endParaRPr lang="en-US" b="1" dirty="0"/>
          </a:p>
          <a:p>
            <a:r>
              <a:rPr lang="en-US" b="1" dirty="0"/>
              <a:t>- Esri’s Indoor Maps -</a:t>
            </a:r>
          </a:p>
          <a:p>
            <a:r>
              <a:rPr lang="en-US" dirty="0"/>
              <a:t>1 Site License </a:t>
            </a:r>
            <a:endParaRPr lang="en-US" i="1" dirty="0"/>
          </a:p>
          <a:p>
            <a:r>
              <a:rPr lang="en-US" dirty="0"/>
              <a:t>Users:	</a:t>
            </a:r>
          </a:p>
          <a:p>
            <a:r>
              <a:rPr lang="en-US" dirty="0"/>
              <a:t> - General Properties (Property Mgt)</a:t>
            </a:r>
          </a:p>
          <a:p>
            <a:r>
              <a:rPr lang="en-US" dirty="0"/>
              <a:t> - Sheriff’s Office (9-1-1 &amp; COP)</a:t>
            </a:r>
          </a:p>
          <a:p>
            <a:r>
              <a:rPr lang="en-US" dirty="0"/>
              <a:t> - Public Safety (Pre-Planning)</a:t>
            </a:r>
          </a:p>
          <a:p>
            <a:r>
              <a:rPr lang="en-US" dirty="0"/>
              <a:t> - IT (Asset Management)</a:t>
            </a:r>
          </a:p>
          <a:p>
            <a:r>
              <a:rPr lang="en-US" dirty="0"/>
              <a:t> - Schools (Safety &amp; Space Allocation)</a:t>
            </a:r>
          </a:p>
          <a:p>
            <a:r>
              <a:rPr lang="en-US" dirty="0"/>
              <a:t> - GIS (Admin &amp; Data Management)</a:t>
            </a:r>
          </a:p>
        </p:txBody>
      </p:sp>
    </p:spTree>
    <p:extLst>
      <p:ext uri="{BB962C8B-B14F-4D97-AF65-F5344CB8AC3E}">
        <p14:creationId xmlns:p14="http://schemas.microsoft.com/office/powerpoint/2010/main" val="271923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6A66-686C-0218-0014-12032FDA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‘24</a:t>
            </a:r>
            <a:br>
              <a:rPr lang="en-US" dirty="0"/>
            </a:br>
            <a:r>
              <a:rPr lang="en-US" dirty="0"/>
              <a:t>GIS Department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080DE9-CEB9-ABF9-D327-B5392559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65176"/>
            <a:ext cx="6172200" cy="45181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A4CD0-138C-4D46-BE2F-D9BB6B86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i="1" dirty="0"/>
              <a:t>One CIP Item</a:t>
            </a:r>
            <a:endParaRPr lang="en-US" i="1" dirty="0"/>
          </a:p>
          <a:p>
            <a:r>
              <a:rPr lang="en-US" b="1" dirty="0"/>
              <a:t>$12,747 </a:t>
            </a:r>
            <a:r>
              <a:rPr lang="en-US" sz="1600" i="1" dirty="0"/>
              <a:t>(One-time expense)</a:t>
            </a:r>
            <a:endParaRPr lang="en-US" b="1" dirty="0"/>
          </a:p>
          <a:p>
            <a:r>
              <a:rPr lang="en-US" b="1" dirty="0"/>
              <a:t>- Updated Building Footprints -</a:t>
            </a:r>
          </a:p>
          <a:p>
            <a:r>
              <a:rPr lang="en-US" i="1" dirty="0"/>
              <a:t>Part of VGIN Data Buy-Up Program</a:t>
            </a:r>
          </a:p>
          <a:p>
            <a:r>
              <a:rPr lang="en-US" dirty="0"/>
              <a:t>Uses: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detection for assessment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Community Development (Multi Uses)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Site Selection &amp; Viewshed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Structure Counts &amp; Bldg Types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Identifying At-Risk Structures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Critical Building Preservation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4E41-DD0E-ECAF-DF9F-0B1ACF4A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633"/>
          </a:xfrm>
        </p:spPr>
        <p:txBody>
          <a:bodyPr>
            <a:normAutofit fontScale="90000"/>
          </a:bodyPr>
          <a:lstStyle/>
          <a:p>
            <a:r>
              <a:rPr lang="en-US" dirty="0"/>
              <a:t>FY ’24 - GIS Department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48282-AC7E-88B6-6C92-BAAB330D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4997"/>
            <a:ext cx="5181600" cy="5091966"/>
          </a:xfrm>
        </p:spPr>
        <p:txBody>
          <a:bodyPr>
            <a:normAutofit/>
          </a:bodyPr>
          <a:lstStyle/>
          <a:p>
            <a:r>
              <a:rPr lang="en-US" sz="1600" b="1" dirty="0"/>
              <a:t>$61,834 </a:t>
            </a:r>
            <a:r>
              <a:rPr lang="en-US" sz="1600" i="1" dirty="0"/>
              <a:t>($35,000 Annual Salary)</a:t>
            </a:r>
            <a:endParaRPr lang="en-US" sz="1600" b="1" dirty="0"/>
          </a:p>
          <a:p>
            <a:r>
              <a:rPr lang="en-US" sz="1600" b="1" dirty="0"/>
              <a:t>- One FTE: GIS Technician -</a:t>
            </a:r>
          </a:p>
          <a:p>
            <a:r>
              <a:rPr lang="en-US" sz="1600" dirty="0"/>
              <a:t>Typical Duties:</a:t>
            </a:r>
          </a:p>
          <a:p>
            <a:pPr lvl="1"/>
            <a:r>
              <a:rPr lang="en-US" sz="1600" dirty="0"/>
              <a:t>Parcel Maintenance (ca 800 hours/year)</a:t>
            </a:r>
          </a:p>
          <a:p>
            <a:pPr lvl="1"/>
            <a:r>
              <a:rPr lang="en-US" sz="1600" dirty="0"/>
              <a:t>Address assignments (ca 100 hours/year)</a:t>
            </a:r>
          </a:p>
          <a:p>
            <a:pPr lvl="1"/>
            <a:r>
              <a:rPr lang="en-US" sz="1600" dirty="0"/>
              <a:t>Coincident edits with parcel edits</a:t>
            </a:r>
          </a:p>
          <a:p>
            <a:pPr lvl="1"/>
            <a:r>
              <a:rPr lang="en-US" sz="1600" dirty="0"/>
              <a:t>Weekly &amp; monthly maintenance &amp; public data updates</a:t>
            </a:r>
          </a:p>
          <a:p>
            <a:pPr lvl="1"/>
            <a:r>
              <a:rPr lang="en-US" sz="1600" dirty="0"/>
              <a:t>Regular custom data requests</a:t>
            </a:r>
          </a:p>
          <a:p>
            <a:pPr lvl="1"/>
            <a:r>
              <a:rPr lang="en-US" sz="1600" dirty="0"/>
              <a:t>Ad-hoc cartographic requests</a:t>
            </a:r>
          </a:p>
          <a:p>
            <a:pPr lvl="1"/>
            <a:r>
              <a:rPr lang="en-US" sz="1600" dirty="0"/>
              <a:t>Assistance with larger project request</a:t>
            </a:r>
          </a:p>
          <a:p>
            <a:pPr lvl="1"/>
            <a:r>
              <a:rPr lang="en-US" sz="1600" dirty="0"/>
              <a:t>At least 4,000 hours of backlogged data updates from neglect (’93 - ’18) and increased demand (‘18 – Present)</a:t>
            </a:r>
          </a:p>
          <a:p>
            <a:pPr lvl="1"/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C2491-3B2A-C4EB-4D20-73ACC7EE5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4997"/>
            <a:ext cx="5181600" cy="5091966"/>
          </a:xfrm>
        </p:spPr>
        <p:txBody>
          <a:bodyPr/>
          <a:lstStyle/>
          <a:p>
            <a:r>
              <a:rPr lang="en-US" sz="1600" b="1" dirty="0"/>
              <a:t>Benefits to Consider</a:t>
            </a:r>
          </a:p>
          <a:p>
            <a:pPr lvl="1"/>
            <a:r>
              <a:rPr lang="en-US" sz="1600" dirty="0"/>
              <a:t>Pay for a $35K/</a:t>
            </a:r>
            <a:r>
              <a:rPr lang="en-US" sz="1600" dirty="0" err="1"/>
              <a:t>Yr</a:t>
            </a:r>
            <a:r>
              <a:rPr lang="en-US" sz="1600" dirty="0"/>
              <a:t> FTE and get the benefit freeing up existing GIS staff for far higher level and much better uses than tech work. </a:t>
            </a:r>
          </a:p>
          <a:p>
            <a:pPr lvl="1"/>
            <a:r>
              <a:rPr lang="en-US" sz="1600" dirty="0"/>
              <a:t>Richer support of multiple County functions and priorities, such as:</a:t>
            </a:r>
          </a:p>
          <a:p>
            <a:pPr lvl="2"/>
            <a:r>
              <a:rPr lang="en-US" sz="1600" dirty="0"/>
              <a:t>Public Safety &amp; Law Enforcement</a:t>
            </a:r>
          </a:p>
          <a:p>
            <a:pPr lvl="2"/>
            <a:r>
              <a:rPr lang="en-US" sz="1600" dirty="0"/>
              <a:t>Our Legislative Agenda</a:t>
            </a:r>
          </a:p>
          <a:p>
            <a:pPr lvl="2"/>
            <a:r>
              <a:rPr lang="en-US" sz="1600" dirty="0"/>
              <a:t>Expanded Broadband Coverage</a:t>
            </a:r>
          </a:p>
          <a:p>
            <a:pPr lvl="2"/>
            <a:r>
              <a:rPr lang="en-US" sz="1600" dirty="0"/>
              <a:t>Social &amp; Community Services</a:t>
            </a:r>
          </a:p>
          <a:p>
            <a:pPr lvl="2"/>
            <a:r>
              <a:rPr lang="en-US" sz="1600" dirty="0"/>
              <a:t>Environmental &amp; Agricultural Concerns</a:t>
            </a:r>
          </a:p>
          <a:p>
            <a:pPr lvl="2"/>
            <a:r>
              <a:rPr lang="en-US" sz="1600" dirty="0"/>
              <a:t>Planning &amp; Zoning – Building</a:t>
            </a:r>
          </a:p>
          <a:p>
            <a:pPr lvl="2"/>
            <a:r>
              <a:rPr lang="en-US" sz="1600" dirty="0"/>
              <a:t>Education &amp; Training</a:t>
            </a:r>
          </a:p>
          <a:p>
            <a:pPr lvl="2"/>
            <a:r>
              <a:rPr lang="en-US" sz="1600" dirty="0"/>
              <a:t>Public Works &amp; General Properties</a:t>
            </a:r>
          </a:p>
          <a:p>
            <a:pPr lvl="2"/>
            <a:r>
              <a:rPr lang="en-US" sz="1600" dirty="0"/>
              <a:t>Constitutional Offices</a:t>
            </a:r>
          </a:p>
          <a:p>
            <a:pPr lvl="2"/>
            <a:r>
              <a:rPr lang="en-US" sz="1600" dirty="0"/>
              <a:t>VDH &amp; VDoT</a:t>
            </a:r>
          </a:p>
          <a:p>
            <a:pPr lvl="2"/>
            <a:r>
              <a:rPr lang="en-US" sz="1600" dirty="0"/>
              <a:t>Franklin County General Public</a:t>
            </a:r>
          </a:p>
          <a:p>
            <a:pPr lvl="1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24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F80D34C6EED4587D1C63FD8479BD1" ma:contentTypeVersion="12" ma:contentTypeDescription="Create a new document." ma:contentTypeScope="" ma:versionID="6aee653b9829a217fce9cd219dd57eb6">
  <xsd:schema xmlns:xsd="http://www.w3.org/2001/XMLSchema" xmlns:xs="http://www.w3.org/2001/XMLSchema" xmlns:p="http://schemas.microsoft.com/office/2006/metadata/properties" xmlns:ns2="3b9b0a07-213e-4017-a6e0-a7629ac78113" xmlns:ns3="bac6a974-f75a-41ab-bb2b-ac1f6d2c3224" targetNamespace="http://schemas.microsoft.com/office/2006/metadata/properties" ma:root="true" ma:fieldsID="f85515855e587b9d063b1a425d8f5c41" ns2:_="" ns3:_="">
    <xsd:import namespace="3b9b0a07-213e-4017-a6e0-a7629ac78113"/>
    <xsd:import namespace="bac6a974-f75a-41ab-bb2b-ac1f6d2c32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b0a07-213e-4017-a6e0-a7629ac78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6a6d07b-08e5-47cb-ba3a-f730286a22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a974-f75a-41ab-bb2b-ac1f6d2c3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77578bd-1796-4a56-940a-36860e8a5e1a}" ma:internalName="TaxCatchAll" ma:showField="CatchAllData" ma:web="bac6a974-f75a-41ab-bb2b-ac1f6d2c32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9b0a07-213e-4017-a6e0-a7629ac78113">
      <Terms xmlns="http://schemas.microsoft.com/office/infopath/2007/PartnerControls"/>
    </lcf76f155ced4ddcb4097134ff3c332f>
    <TaxCatchAll xmlns="bac6a974-f75a-41ab-bb2b-ac1f6d2c3224" xsi:nil="true"/>
  </documentManagement>
</p:properties>
</file>

<file path=customXml/itemProps1.xml><?xml version="1.0" encoding="utf-8"?>
<ds:datastoreItem xmlns:ds="http://schemas.openxmlformats.org/officeDocument/2006/customXml" ds:itemID="{04DCEE39-7B72-4860-B2A7-F79889266A7C}"/>
</file>

<file path=customXml/itemProps2.xml><?xml version="1.0" encoding="utf-8"?>
<ds:datastoreItem xmlns:ds="http://schemas.openxmlformats.org/officeDocument/2006/customXml" ds:itemID="{70990213-C570-4905-9FDC-6BAAEA815277}"/>
</file>

<file path=customXml/itemProps3.xml><?xml version="1.0" encoding="utf-8"?>
<ds:datastoreItem xmlns:ds="http://schemas.openxmlformats.org/officeDocument/2006/customXml" ds:itemID="{2C95782F-853A-443F-B1B4-369B3B418855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372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GIS Department  Budget Requests</vt:lpstr>
      <vt:lpstr>FY ‘24 GIS Department</vt:lpstr>
      <vt:lpstr>FY ‘24 GIS Department</vt:lpstr>
      <vt:lpstr>FY ‘24 GIS Department</vt:lpstr>
      <vt:lpstr>FY ’24 - GIS Department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Department  Budget Requests</dc:title>
  <dc:creator>Schmidt, Eric</dc:creator>
  <cp:lastModifiedBy>Schmidt, Eric</cp:lastModifiedBy>
  <cp:revision>1</cp:revision>
  <dcterms:created xsi:type="dcterms:W3CDTF">2023-01-30T18:05:37Z</dcterms:created>
  <dcterms:modified xsi:type="dcterms:W3CDTF">2023-01-30T20:00:25Z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0x010100272F80D34C6EED4587D1C63FD8479BD1</vt:lpwstr>
  </property>
</Properties>
</file>