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0" r:id="rId1"/>
  </p:sldMasterIdLst>
  <p:sldIdLst>
    <p:sldId id="256" r:id="rId2"/>
    <p:sldId id="317" r:id="rId3"/>
    <p:sldId id="295" r:id="rId4"/>
    <p:sldId id="268" r:id="rId5"/>
    <p:sldId id="296" r:id="rId6"/>
    <p:sldId id="310" r:id="rId7"/>
    <p:sldId id="305" r:id="rId8"/>
    <p:sldId id="316" r:id="rId9"/>
    <p:sldId id="307" r:id="rId10"/>
    <p:sldId id="294" r:id="rId11"/>
    <p:sldId id="309" r:id="rId12"/>
    <p:sldId id="308" r:id="rId13"/>
    <p:sldId id="311" r:id="rId14"/>
    <p:sldId id="312" r:id="rId15"/>
    <p:sldId id="313" r:id="rId16"/>
    <p:sldId id="315" r:id="rId17"/>
    <p:sldId id="314" r:id="rId18"/>
    <p:sldId id="301" r:id="rId19"/>
    <p:sldId id="293" r:id="rId20"/>
    <p:sldId id="318" r:id="rId21"/>
    <p:sldId id="319" r:id="rId22"/>
    <p:sldId id="320" r:id="rId23"/>
    <p:sldId id="321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6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pman, Paul" initials="CP" lastIdx="2" clrIdx="0">
    <p:extLst>
      <p:ext uri="{19B8F6BF-5375-455C-9EA6-DF929625EA0E}">
        <p15:presenceInfo xmlns:p15="http://schemas.microsoft.com/office/powerpoint/2012/main" userId="S::Paul.Chapman@franklincountyva.gov::bfce2b8c-a790-4440-8617-349111f171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7" autoAdjust="0"/>
    <p:restoredTop sz="94660"/>
  </p:normalViewPr>
  <p:slideViewPr>
    <p:cSldViewPr snapToGrid="0" showGuides="1">
      <p:cViewPr varScale="1">
        <p:scale>
          <a:sx n="76" d="100"/>
          <a:sy n="76" d="100"/>
        </p:scale>
        <p:origin x="132" y="312"/>
      </p:cViewPr>
      <p:guideLst>
        <p:guide orient="horz" pos="2376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smtClean="0"/>
              <a:pPr/>
              <a:t>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983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821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859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738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372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988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1/27/2023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872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006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1/27/2023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990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284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116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058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70976-77AD-46AD-9BED-EA2EC8A30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6277" y="2061838"/>
            <a:ext cx="6959446" cy="1662475"/>
          </a:xfrm>
        </p:spPr>
        <p:txBody>
          <a:bodyPr>
            <a:normAutofit/>
          </a:bodyPr>
          <a:lstStyle/>
          <a:p>
            <a:r>
              <a:rPr lang="en-US" sz="4800" dirty="0"/>
              <a:t>Parks, Recreation </a:t>
            </a:r>
            <a:br>
              <a:rPr lang="en-US" sz="4800" dirty="0"/>
            </a:br>
            <a:r>
              <a:rPr lang="en-US" sz="4800" dirty="0"/>
              <a:t> &amp; Aging Services 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A48E008-E624-49F5-AEA8-F3E954AA22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88938" y="3783690"/>
            <a:ext cx="5414125" cy="1196717"/>
          </a:xfrm>
        </p:spPr>
        <p:txBody>
          <a:bodyPr>
            <a:normAutofit/>
          </a:bodyPr>
          <a:lstStyle/>
          <a:p>
            <a:r>
              <a:rPr lang="en-US" sz="200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B23D83-B382-401C-9A3A-7FBFEAB47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6824" y="3889857"/>
            <a:ext cx="1352067" cy="106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602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75ACC-32B6-4CFE-9520-0EC8B55A8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Capital Budget Requests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DC241-FA02-490F-9A5B-874D6BE266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/>
              <a:t>Capital Maintenance </a:t>
            </a:r>
            <a:r>
              <a:rPr lang="en-US" sz="2000" dirty="0"/>
              <a:t>- $340,000</a:t>
            </a:r>
          </a:p>
          <a:p>
            <a:r>
              <a:rPr lang="en-US" sz="2000" dirty="0"/>
              <a:t>SML Beach Security Cameras: $20,000 </a:t>
            </a:r>
          </a:p>
          <a:p>
            <a:r>
              <a:rPr lang="en-US" sz="2000" dirty="0"/>
              <a:t>Recreation Park Multi-Use Shelter Renovation - Replace Roof and Lighting: $60,000 </a:t>
            </a:r>
          </a:p>
          <a:p>
            <a:r>
              <a:rPr lang="en-US" sz="2000" dirty="0"/>
              <a:t>Skate Park Rehab 2/2 - Replace degraded equipment: $30,000 </a:t>
            </a:r>
          </a:p>
          <a:p>
            <a:r>
              <a:rPr lang="en-US" sz="2000" dirty="0"/>
              <a:t>Jamison Mill Dredging: $40,000</a:t>
            </a:r>
          </a:p>
          <a:p>
            <a:r>
              <a:rPr lang="en-US" sz="2000" dirty="0"/>
              <a:t>Jamison Mill Asphalt Resurfacing: $50,000</a:t>
            </a:r>
          </a:p>
          <a:p>
            <a:r>
              <a:rPr lang="en-US" sz="2000" dirty="0"/>
              <a:t>LARC Landscaping: $15,000</a:t>
            </a:r>
          </a:p>
          <a:p>
            <a:r>
              <a:rPr lang="en-US" sz="2000" dirty="0"/>
              <a:t>Lions Field Dug Out and Seating Replacement: $15,000</a:t>
            </a:r>
          </a:p>
          <a:p>
            <a:r>
              <a:rPr lang="en-US" sz="2000" dirty="0" err="1"/>
              <a:t>Waid</a:t>
            </a:r>
            <a:r>
              <a:rPr lang="en-US" sz="2000" dirty="0"/>
              <a:t> Park Commodity Bins: $10,000</a:t>
            </a:r>
          </a:p>
          <a:p>
            <a:r>
              <a:rPr lang="en-US" sz="2000" dirty="0"/>
              <a:t>Recreational Parking Lot Renovation: $100,000</a:t>
            </a:r>
          </a:p>
          <a:p>
            <a:r>
              <a:rPr lang="en-US" sz="2000" dirty="0"/>
              <a:t>SML Beach Renovation $100,000</a:t>
            </a:r>
          </a:p>
        </p:txBody>
      </p:sp>
    </p:spTree>
    <p:extLst>
      <p:ext uri="{BB962C8B-B14F-4D97-AF65-F5344CB8AC3E}">
        <p14:creationId xmlns:p14="http://schemas.microsoft.com/office/powerpoint/2010/main" val="143986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75ACC-32B6-4CFE-9520-0EC8B55A8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Capital Budget Requests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DC241-FA02-490F-9A5B-874D6BE266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Playground Repair, Replacement and Construction</a:t>
            </a:r>
            <a:r>
              <a:rPr lang="en-US" sz="2400" dirty="0"/>
              <a:t> - $50,000</a:t>
            </a:r>
          </a:p>
          <a:p>
            <a:r>
              <a:rPr lang="en-US" sz="2400" dirty="0"/>
              <a:t>Lynch Park Playground Renovation</a:t>
            </a:r>
          </a:p>
        </p:txBody>
      </p:sp>
    </p:spTree>
    <p:extLst>
      <p:ext uri="{BB962C8B-B14F-4D97-AF65-F5344CB8AC3E}">
        <p14:creationId xmlns:p14="http://schemas.microsoft.com/office/powerpoint/2010/main" val="359656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75ACC-32B6-4CFE-9520-0EC8B55A8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Capital Budget Requests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DC241-FA02-490F-9A5B-874D6BE266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Park Development and Expansion</a:t>
            </a:r>
            <a:r>
              <a:rPr lang="en-US" sz="2400" dirty="0"/>
              <a:t> – $80,000</a:t>
            </a:r>
          </a:p>
          <a:p>
            <a:r>
              <a:rPr lang="en-US" sz="2400" dirty="0" err="1"/>
              <a:t>Waid</a:t>
            </a:r>
            <a:r>
              <a:rPr lang="en-US" sz="2400" dirty="0"/>
              <a:t> Park Campground Planning - Develop a conceptual plan for a public campground: $25,000</a:t>
            </a:r>
          </a:p>
          <a:p>
            <a:r>
              <a:rPr lang="en-US" sz="2400" dirty="0"/>
              <a:t>Snow Creek Park Planning - Develop a conceptual planning for improving Snow Creek Park: $15,000 </a:t>
            </a:r>
          </a:p>
          <a:p>
            <a:r>
              <a:rPr lang="en-US" sz="2400" dirty="0"/>
              <a:t>Jamison Mill Campground Improvement - Update and expand utilities to campground sites: $40,000</a:t>
            </a:r>
          </a:p>
        </p:txBody>
      </p:sp>
    </p:spTree>
    <p:extLst>
      <p:ext uri="{BB962C8B-B14F-4D97-AF65-F5344CB8AC3E}">
        <p14:creationId xmlns:p14="http://schemas.microsoft.com/office/powerpoint/2010/main" val="135949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75ACC-32B6-4CFE-9520-0EC8B55A8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Capital Budget Requests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DC241-FA02-490F-9A5B-874D6BE266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Trails and </a:t>
            </a:r>
            <a:r>
              <a:rPr lang="en-US" sz="2400" b="1" dirty="0" err="1"/>
              <a:t>Blueways</a:t>
            </a:r>
            <a:r>
              <a:rPr lang="en-US" sz="2400" b="1" dirty="0"/>
              <a:t> </a:t>
            </a:r>
            <a:r>
              <a:rPr lang="en-US" sz="2400" dirty="0"/>
              <a:t>- $50,000</a:t>
            </a:r>
          </a:p>
          <a:p>
            <a:r>
              <a:rPr lang="en-US" sz="2400" dirty="0"/>
              <a:t> Multiple </a:t>
            </a:r>
            <a:r>
              <a:rPr lang="en-US" sz="2400" dirty="0" err="1"/>
              <a:t>blueway</a:t>
            </a:r>
            <a:r>
              <a:rPr lang="en-US" sz="2400" dirty="0"/>
              <a:t> and greenway projects</a:t>
            </a:r>
          </a:p>
        </p:txBody>
      </p:sp>
    </p:spTree>
    <p:extLst>
      <p:ext uri="{BB962C8B-B14F-4D97-AF65-F5344CB8AC3E}">
        <p14:creationId xmlns:p14="http://schemas.microsoft.com/office/powerpoint/2010/main" val="378913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75ACC-32B6-4CFE-9520-0EC8B55A8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Capital Budget Requests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DC241-FA02-490F-9A5B-874D6BE266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Smith Mountain Lake Community Park - $50,000</a:t>
            </a:r>
            <a:endParaRPr lang="en-US" sz="2400" dirty="0"/>
          </a:p>
          <a:p>
            <a:r>
              <a:rPr lang="en-US" sz="2400" dirty="0"/>
              <a:t> </a:t>
            </a:r>
            <a:r>
              <a:rPr lang="en-US" sz="2400" i="1" dirty="0"/>
              <a:t>Shoreline Maintenance</a:t>
            </a:r>
          </a:p>
        </p:txBody>
      </p:sp>
    </p:spTree>
    <p:extLst>
      <p:ext uri="{BB962C8B-B14F-4D97-AF65-F5344CB8AC3E}">
        <p14:creationId xmlns:p14="http://schemas.microsoft.com/office/powerpoint/2010/main" val="408777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75ACC-32B6-4CFE-9520-0EC8B55A8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Capital Budget Requests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DC241-FA02-490F-9A5B-874D6BE266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Smith Farm Development - $100,000</a:t>
            </a:r>
            <a:endParaRPr lang="en-US" sz="2400" dirty="0"/>
          </a:p>
          <a:p>
            <a:r>
              <a:rPr lang="en-US" sz="2400" dirty="0"/>
              <a:t> Development of the Smith Farm into a public park.</a:t>
            </a:r>
          </a:p>
        </p:txBody>
      </p:sp>
    </p:spTree>
    <p:extLst>
      <p:ext uri="{BB962C8B-B14F-4D97-AF65-F5344CB8AC3E}">
        <p14:creationId xmlns:p14="http://schemas.microsoft.com/office/powerpoint/2010/main" val="129762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75ACC-32B6-4CFE-9520-0EC8B55A8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Capital Budget Requests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DC241-FA02-490F-9A5B-874D6BE266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Equipment Replacement - $38,000</a:t>
            </a:r>
            <a:endParaRPr lang="en-US" sz="2400" dirty="0"/>
          </a:p>
          <a:p>
            <a:r>
              <a:rPr lang="en-US" sz="2400" dirty="0"/>
              <a:t> Replace two UTVs</a:t>
            </a:r>
          </a:p>
        </p:txBody>
      </p:sp>
    </p:spTree>
    <p:extLst>
      <p:ext uri="{BB962C8B-B14F-4D97-AF65-F5344CB8AC3E}">
        <p14:creationId xmlns:p14="http://schemas.microsoft.com/office/powerpoint/2010/main" val="61163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75ACC-32B6-4CFE-9520-0EC8B55A8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Capital Budget Requests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DC241-FA02-490F-9A5B-874D6BE266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Vehicle Replacement </a:t>
            </a:r>
            <a:r>
              <a:rPr lang="en-US" sz="2400" dirty="0"/>
              <a:t>- $40,000</a:t>
            </a:r>
          </a:p>
          <a:p>
            <a:r>
              <a:rPr lang="en-US" sz="2400" dirty="0"/>
              <a:t>Replace 2009 E350 (179,000+)</a:t>
            </a:r>
          </a:p>
        </p:txBody>
      </p:sp>
    </p:spTree>
    <p:extLst>
      <p:ext uri="{BB962C8B-B14F-4D97-AF65-F5344CB8AC3E}">
        <p14:creationId xmlns:p14="http://schemas.microsoft.com/office/powerpoint/2010/main" val="197216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75434-A0CB-42BA-B9E6-A771F4EEC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Position Requests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D0C77-5505-4AE1-BEB2-35C0A40369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Outdoor Recreation Maintenance Specialist</a:t>
            </a:r>
          </a:p>
          <a:p>
            <a:endParaRPr lang="en-US" sz="2400" dirty="0"/>
          </a:p>
          <a:p>
            <a:r>
              <a:rPr lang="en-US" sz="2400" dirty="0"/>
              <a:t>Athletic Specialist </a:t>
            </a:r>
          </a:p>
        </p:txBody>
      </p:sp>
    </p:spTree>
    <p:extLst>
      <p:ext uri="{BB962C8B-B14F-4D97-AF65-F5344CB8AC3E}">
        <p14:creationId xmlns:p14="http://schemas.microsoft.com/office/powerpoint/2010/main" val="2262595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8876FC7-262C-4D21-BF78-6A5AC1366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ABE409A9-3B26-4DE4-A0DF-736A57D7D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DDFC98DB-AE56-4BC5-A7FC-E1958210D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04C56DFB-4797-43DA-AF68-54F5A02880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A2E5DA65-4E8C-4ED5-BB6A-C4E1072C3E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D6D08778-9B28-4AB2-8301-3751F4DAF3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B6E71DBF-240E-4319-BE17-2155D0DCAA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2235DD60-9149-4F52-BA2C-888BBDF8BE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1FDAF4AB-72D9-49A1-A44E-F2E432544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7C74439E-2FCE-4914-B25A-0E2EACF648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6F2AC5F5-24C6-4B21-B2A6-14E2A3DDE3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53E026AA-CFCC-425A-AEBB-5AF946E73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CFB34E43-D7A7-44DD-B688-0C80F75A5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79E6D206-E674-40DF-B2D9-F4D4C81F22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B8D71898-E190-48BB-9FA1-B18CFBECD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02FEB4C2-E567-43E3-982F-9FC2F85BB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F3A5AE10-E218-4DE4-8C8A-E5DEF1CF60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E6D62A9D-DBC0-4C69-A05C-785CCECCE1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45CCB5FD-6E4A-498D-B96B-BB4FCC1DEE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8CB57E2B-3E69-4131-A938-EE548A3E5F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83BD171-940D-49F9-A450-D14C7C7B5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A28A8C9-77D1-4849-86D2-1275065E27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0C209A80-098E-469E-8C00-C6968D0D3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400F9E1-E8F2-45AE-AB64-B12ACDD4E2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62704ED4-17AD-4155-82BF-349125232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692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4030ADA-F758-4871-82A9-A900D3A1C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C03A5D77-B569-4446-A13F-5F2B66B895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1910AFDB-600F-419E-B8A2-C910C91CC1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8BA9642D-E707-4E5C-AD56-5B4201F77F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6BE43368-BE27-4B0F-996B-F8020ECC8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1C2AFC90-DCD5-4CC4-B572-09469E8927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EEC73C1F-7C9B-41BF-A454-152B90AFF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B9387A9D-115C-4CC5-9107-97827EFF8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69CF2257-1227-45F2-8310-EF03857E08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id="{914D598B-12C8-4050-872B-AB3C4790A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id="{43441426-0436-4C62-93CB-7B2312119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5">
              <a:extLst>
                <a:ext uri="{FF2B5EF4-FFF2-40B4-BE49-F238E27FC236}">
                  <a16:creationId xmlns:a16="http://schemas.microsoft.com/office/drawing/2014/main" id="{8174AF5F-E0DA-457B-9C6D-B6793C36AF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id="{40D36E6D-6BFF-4FB5-9EEB-3A36B79562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7">
              <a:extLst>
                <a:ext uri="{FF2B5EF4-FFF2-40B4-BE49-F238E27FC236}">
                  <a16:creationId xmlns:a16="http://schemas.microsoft.com/office/drawing/2014/main" id="{5159A95D-574D-4341-8A5B-5EB05EF2C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8">
              <a:extLst>
                <a:ext uri="{FF2B5EF4-FFF2-40B4-BE49-F238E27FC236}">
                  <a16:creationId xmlns:a16="http://schemas.microsoft.com/office/drawing/2014/main" id="{CC2519B6-9E4D-48AA-8E1D-413BEEEEE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9">
              <a:extLst>
                <a:ext uri="{FF2B5EF4-FFF2-40B4-BE49-F238E27FC236}">
                  <a16:creationId xmlns:a16="http://schemas.microsoft.com/office/drawing/2014/main" id="{91EFD00E-D9BB-4F8F-9652-1514A200A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20">
              <a:extLst>
                <a:ext uri="{FF2B5EF4-FFF2-40B4-BE49-F238E27FC236}">
                  <a16:creationId xmlns:a16="http://schemas.microsoft.com/office/drawing/2014/main" id="{78EDA1A4-47D4-4C8C-94C1-20520CA08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21">
              <a:extLst>
                <a:ext uri="{FF2B5EF4-FFF2-40B4-BE49-F238E27FC236}">
                  <a16:creationId xmlns:a16="http://schemas.microsoft.com/office/drawing/2014/main" id="{EF948F9B-2B64-4D46-B645-564490CD5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2">
              <a:extLst>
                <a:ext uri="{FF2B5EF4-FFF2-40B4-BE49-F238E27FC236}">
                  <a16:creationId xmlns:a16="http://schemas.microsoft.com/office/drawing/2014/main" id="{95BA89D9-B358-4064-A9B6-44592BB971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3">
              <a:extLst>
                <a:ext uri="{FF2B5EF4-FFF2-40B4-BE49-F238E27FC236}">
                  <a16:creationId xmlns:a16="http://schemas.microsoft.com/office/drawing/2014/main" id="{B1D008F9-9A52-429E-9615-0BB796945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E4BAAF5C-577F-43DB-8ACD-EDAB5A54E6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alpha val="38000"/>
                </a:schemeClr>
              </a:gs>
              <a:gs pos="0">
                <a:schemeClr val="bg1">
                  <a:lumMod val="95000"/>
                  <a:alpha val="12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882638-348D-4412-B740-6B676F11C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21" y="760830"/>
            <a:ext cx="6884244" cy="5336340"/>
          </a:xfrm>
        </p:spPr>
        <p:txBody>
          <a:bodyPr vert="horz" lIns="228600" tIns="228600" rIns="228600" bIns="0" rtlCol="0" anchor="ctr">
            <a:normAutofit/>
          </a:bodyPr>
          <a:lstStyle/>
          <a:p>
            <a:pPr algn="r">
              <a:lnSpc>
                <a:spcPct val="80000"/>
              </a:lnSpc>
            </a:pPr>
            <a:r>
              <a:rPr lang="en-US" sz="6600" dirty="0">
                <a:solidFill>
                  <a:schemeClr val="tx1"/>
                </a:solidFill>
              </a:rPr>
              <a:t>Questions?</a:t>
            </a:r>
          </a:p>
        </p:txBody>
      </p: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78B6E08A-861F-4A1A-BCF0-69429C5A2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025316" y="3342776"/>
            <a:ext cx="200040" cy="17244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421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E8EF1-83FF-4C53-9D19-55E1183F7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Versatile and Provide a Wide Range of Service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3A5373A-C16A-43AA-8DBC-FC497910AB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168" b="8106"/>
          <a:stretch/>
        </p:blipFill>
        <p:spPr>
          <a:xfrm>
            <a:off x="6042640" y="0"/>
            <a:ext cx="61493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36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04165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C141CBA7-C2F3-40A9-8983-6B8EE4AD2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192" y="0"/>
            <a:ext cx="48196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0563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D71B3825-B69A-40D1-BCDB-2F8E39641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9530" y="0"/>
            <a:ext cx="48329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2495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25BE2197-3A30-4507-953F-D0C58D59B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738" y="0"/>
            <a:ext cx="49945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94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BD46425-1A1D-4A85-8298-B2D306740C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32D4BA3B-71CF-47E6-B1B4-F609DE0D3F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58551517-8828-4A3F-A12C-9737076538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BB07D1FC-7636-46B3-B3FD-ED176FC55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1F8F0514-0BF8-4767-8041-02C5EB5E6D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10C4D70D-CC7C-469A-8112-6751D7C5C4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9B22CD3A-9DEF-4CA7-BCEA-A8FDEE1F5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51D97B61-0DD7-406B-AA26-7D18AC60A8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6E02D9B0-F1F5-4F02-933A-23444ADD82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75CED5D4-541F-42BD-A0EC-684012EB8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445A774D-6566-4A15-B81A-74407F6158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E548AE79-DD11-479E-9279-8E116D2B0A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FCADD9C5-9C65-4CD4-96E1-C3581938ED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A645A873-E20B-46FC-B9BB-C36CF251E2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3C6EB4E3-4CBF-4658-8CA4-C8EAA0726F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B6A95A13-3252-4058-8B4E-D86819FBB6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5F42D653-69CC-49B0-BED9-97FB6A2B60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4B356AFF-E927-4EA2-91B4-2CA411483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54A60266-1E66-4523-AF44-990090BF45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3FA49AC4-8840-4C3B-AE22-2BD2787EC0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B00B80E-0BE0-4C6D-8BD5-FD0874C52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B24B417-22EA-421E-90D7-844E04D55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CCA2A386-3A2C-45AA-BDED-530C2E0E7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9C281C3-AA5C-41EA-97D0-7C7124152C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A5DC617-CAA5-4F09-BB19-221B984CF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3936" y="5311475"/>
            <a:ext cx="9435152" cy="789673"/>
          </a:xfrm>
        </p:spPr>
        <p:txBody>
          <a:bodyPr vert="horz" lIns="228600" tIns="228600" rIns="228600" bIns="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>
                <a:solidFill>
                  <a:schemeClr val="bg1"/>
                </a:solidFill>
              </a:rPr>
              <a:t>Full Return from COVID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BB49953-7968-4424-987B-E97DD1682A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223" b="6614"/>
          <a:stretch/>
        </p:blipFill>
        <p:spPr>
          <a:xfrm>
            <a:off x="20" y="10"/>
            <a:ext cx="12191980" cy="5058947"/>
          </a:xfrm>
          <a:custGeom>
            <a:avLst/>
            <a:gdLst/>
            <a:ahLst/>
            <a:cxnLst/>
            <a:rect l="l" t="t" r="r" b="b"/>
            <a:pathLst>
              <a:path w="12192000" h="5058957">
                <a:moveTo>
                  <a:pt x="0" y="0"/>
                </a:moveTo>
                <a:lnTo>
                  <a:pt x="12192000" y="0"/>
                </a:lnTo>
                <a:lnTo>
                  <a:pt x="12192000" y="259692"/>
                </a:lnTo>
                <a:lnTo>
                  <a:pt x="12192000" y="3542069"/>
                </a:lnTo>
                <a:lnTo>
                  <a:pt x="12192000" y="3734194"/>
                </a:lnTo>
                <a:lnTo>
                  <a:pt x="12192000" y="4710012"/>
                </a:lnTo>
                <a:lnTo>
                  <a:pt x="12113803" y="4718295"/>
                </a:lnTo>
                <a:cubicBezTo>
                  <a:pt x="10139508" y="4916244"/>
                  <a:pt x="8237152" y="5009247"/>
                  <a:pt x="6753597" y="5041852"/>
                </a:cubicBezTo>
                <a:cubicBezTo>
                  <a:pt x="4940362" y="5081701"/>
                  <a:pt x="2657278" y="5062371"/>
                  <a:pt x="400746" y="4870509"/>
                </a:cubicBezTo>
                <a:lnTo>
                  <a:pt x="0" y="4833533"/>
                </a:lnTo>
                <a:lnTo>
                  <a:pt x="0" y="3734194"/>
                </a:lnTo>
                <a:lnTo>
                  <a:pt x="0" y="3542069"/>
                </a:lnTo>
                <a:lnTo>
                  <a:pt x="0" y="25969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43227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5BD46425-1A1D-4A85-8298-B2D306740C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id="{32D4BA3B-71CF-47E6-B1B4-F609DE0D3F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id="{58551517-8828-4A3F-A12C-9737076538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BB07D1FC-7636-46B3-B3FD-ED176FC55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id="{1F8F0514-0BF8-4767-8041-02C5EB5E6D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9">
              <a:extLst>
                <a:ext uri="{FF2B5EF4-FFF2-40B4-BE49-F238E27FC236}">
                  <a16:creationId xmlns:a16="http://schemas.microsoft.com/office/drawing/2014/main" id="{10C4D70D-CC7C-469A-8112-6751D7C5C4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0">
              <a:extLst>
                <a:ext uri="{FF2B5EF4-FFF2-40B4-BE49-F238E27FC236}">
                  <a16:creationId xmlns:a16="http://schemas.microsoft.com/office/drawing/2014/main" id="{9B22CD3A-9DEF-4CA7-BCEA-A8FDEE1F5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1">
              <a:extLst>
                <a:ext uri="{FF2B5EF4-FFF2-40B4-BE49-F238E27FC236}">
                  <a16:creationId xmlns:a16="http://schemas.microsoft.com/office/drawing/2014/main" id="{51D97B61-0DD7-406B-AA26-7D18AC60A8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2">
              <a:extLst>
                <a:ext uri="{FF2B5EF4-FFF2-40B4-BE49-F238E27FC236}">
                  <a16:creationId xmlns:a16="http://schemas.microsoft.com/office/drawing/2014/main" id="{6E02D9B0-F1F5-4F02-933A-23444ADD82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3">
              <a:extLst>
                <a:ext uri="{FF2B5EF4-FFF2-40B4-BE49-F238E27FC236}">
                  <a16:creationId xmlns:a16="http://schemas.microsoft.com/office/drawing/2014/main" id="{75CED5D4-541F-42BD-A0EC-684012EB8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4">
              <a:extLst>
                <a:ext uri="{FF2B5EF4-FFF2-40B4-BE49-F238E27FC236}">
                  <a16:creationId xmlns:a16="http://schemas.microsoft.com/office/drawing/2014/main" id="{445A774D-6566-4A15-B81A-74407F6158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5">
              <a:extLst>
                <a:ext uri="{FF2B5EF4-FFF2-40B4-BE49-F238E27FC236}">
                  <a16:creationId xmlns:a16="http://schemas.microsoft.com/office/drawing/2014/main" id="{E548AE79-DD11-479E-9279-8E116D2B0A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6">
              <a:extLst>
                <a:ext uri="{FF2B5EF4-FFF2-40B4-BE49-F238E27FC236}">
                  <a16:creationId xmlns:a16="http://schemas.microsoft.com/office/drawing/2014/main" id="{FCADD9C5-9C65-4CD4-96E1-C3581938ED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7">
              <a:extLst>
                <a:ext uri="{FF2B5EF4-FFF2-40B4-BE49-F238E27FC236}">
                  <a16:creationId xmlns:a16="http://schemas.microsoft.com/office/drawing/2014/main" id="{A645A873-E20B-46FC-B9BB-C36CF251E2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18">
              <a:extLst>
                <a:ext uri="{FF2B5EF4-FFF2-40B4-BE49-F238E27FC236}">
                  <a16:creationId xmlns:a16="http://schemas.microsoft.com/office/drawing/2014/main" id="{3C6EB4E3-4CBF-4658-8CA4-C8EAA0726F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19">
              <a:extLst>
                <a:ext uri="{FF2B5EF4-FFF2-40B4-BE49-F238E27FC236}">
                  <a16:creationId xmlns:a16="http://schemas.microsoft.com/office/drawing/2014/main" id="{B6A95A13-3252-4058-8B4E-D86819FBB6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0">
              <a:extLst>
                <a:ext uri="{FF2B5EF4-FFF2-40B4-BE49-F238E27FC236}">
                  <a16:creationId xmlns:a16="http://schemas.microsoft.com/office/drawing/2014/main" id="{5F42D653-69CC-49B0-BED9-97FB6A2B60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1">
              <a:extLst>
                <a:ext uri="{FF2B5EF4-FFF2-40B4-BE49-F238E27FC236}">
                  <a16:creationId xmlns:a16="http://schemas.microsoft.com/office/drawing/2014/main" id="{4B356AFF-E927-4EA2-91B4-2CA411483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2">
              <a:extLst>
                <a:ext uri="{FF2B5EF4-FFF2-40B4-BE49-F238E27FC236}">
                  <a16:creationId xmlns:a16="http://schemas.microsoft.com/office/drawing/2014/main" id="{54A60266-1E66-4523-AF44-990090BF45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3">
              <a:extLst>
                <a:ext uri="{FF2B5EF4-FFF2-40B4-BE49-F238E27FC236}">
                  <a16:creationId xmlns:a16="http://schemas.microsoft.com/office/drawing/2014/main" id="{3FA49AC4-8840-4C3B-AE22-2BD2787EC0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B00B80E-0BE0-4C6D-8BD5-FD0874C52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9B24B417-22EA-421E-90D7-844E04D55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Isosceles Triangle 63">
              <a:extLst>
                <a:ext uri="{FF2B5EF4-FFF2-40B4-BE49-F238E27FC236}">
                  <a16:creationId xmlns:a16="http://schemas.microsoft.com/office/drawing/2014/main" id="{CCA2A386-3A2C-45AA-BDED-530C2E0E7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9C281C3-AA5C-41EA-97D0-7C7124152C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0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1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2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3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4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1C3C571-BBDE-48E4-908E-E12CDE5D2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4885" y="5162439"/>
            <a:ext cx="9435152" cy="789673"/>
          </a:xfrm>
        </p:spPr>
        <p:txBody>
          <a:bodyPr vert="horz" lIns="228600" tIns="228600" rIns="228600" bIns="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>
                <a:solidFill>
                  <a:schemeClr val="bg1"/>
                </a:solidFill>
              </a:rPr>
              <a:t>Growth in Aging Services</a:t>
            </a:r>
          </a:p>
        </p:txBody>
      </p:sp>
      <p:pic>
        <p:nvPicPr>
          <p:cNvPr id="36" name="Content Placeholder 35">
            <a:extLst>
              <a:ext uri="{FF2B5EF4-FFF2-40B4-BE49-F238E27FC236}">
                <a16:creationId xmlns:a16="http://schemas.microsoft.com/office/drawing/2014/main" id="{F0D533AD-A5A0-48DC-9A58-AE3F94C577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49" b="23584"/>
          <a:stretch/>
        </p:blipFill>
        <p:spPr>
          <a:xfrm>
            <a:off x="20" y="10"/>
            <a:ext cx="12191980" cy="5058947"/>
          </a:xfrm>
          <a:custGeom>
            <a:avLst/>
            <a:gdLst/>
            <a:ahLst/>
            <a:cxnLst/>
            <a:rect l="l" t="t" r="r" b="b"/>
            <a:pathLst>
              <a:path w="12192000" h="5058957">
                <a:moveTo>
                  <a:pt x="0" y="0"/>
                </a:moveTo>
                <a:lnTo>
                  <a:pt x="12192000" y="0"/>
                </a:lnTo>
                <a:lnTo>
                  <a:pt x="12192000" y="259692"/>
                </a:lnTo>
                <a:lnTo>
                  <a:pt x="12192000" y="3542069"/>
                </a:lnTo>
                <a:lnTo>
                  <a:pt x="12192000" y="3734194"/>
                </a:lnTo>
                <a:lnTo>
                  <a:pt x="12192000" y="4710012"/>
                </a:lnTo>
                <a:lnTo>
                  <a:pt x="12113803" y="4718295"/>
                </a:lnTo>
                <a:cubicBezTo>
                  <a:pt x="10139508" y="4916244"/>
                  <a:pt x="8237152" y="5009247"/>
                  <a:pt x="6753597" y="5041852"/>
                </a:cubicBezTo>
                <a:cubicBezTo>
                  <a:pt x="4940362" y="5081701"/>
                  <a:pt x="2657278" y="5062371"/>
                  <a:pt x="400746" y="4870509"/>
                </a:cubicBezTo>
                <a:lnTo>
                  <a:pt x="0" y="4833533"/>
                </a:lnTo>
                <a:lnTo>
                  <a:pt x="0" y="3734194"/>
                </a:lnTo>
                <a:lnTo>
                  <a:pt x="0" y="3542069"/>
                </a:lnTo>
                <a:lnTo>
                  <a:pt x="0" y="259692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7304FA-0753-4F95-B7CE-B308EDFAC292}"/>
              </a:ext>
            </a:extLst>
          </p:cNvPr>
          <p:cNvSpPr txBox="1"/>
          <p:nvPr/>
        </p:nvSpPr>
        <p:spPr>
          <a:xfrm>
            <a:off x="2039031" y="3148733"/>
            <a:ext cx="3099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dirty="0"/>
              <a:t> 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2041704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BD46425-1A1D-4A85-8298-B2D306740C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32D4BA3B-71CF-47E6-B1B4-F609DE0D3F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58551517-8828-4A3F-A12C-9737076538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BB07D1FC-7636-46B3-B3FD-ED176FC55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1F8F0514-0BF8-4767-8041-02C5EB5E6D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10C4D70D-CC7C-469A-8112-6751D7C5C4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9B22CD3A-9DEF-4CA7-BCEA-A8FDEE1F5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51D97B61-0DD7-406B-AA26-7D18AC60A8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6E02D9B0-F1F5-4F02-933A-23444ADD82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75CED5D4-541F-42BD-A0EC-684012EB8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445A774D-6566-4A15-B81A-74407F6158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E548AE79-DD11-479E-9279-8E116D2B0A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FCADD9C5-9C65-4CD4-96E1-C3581938ED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A645A873-E20B-46FC-B9BB-C36CF251E2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3C6EB4E3-4CBF-4658-8CA4-C8EAA0726F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B6A95A13-3252-4058-8B4E-D86819FBB6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5F42D653-69CC-49B0-BED9-97FB6A2B60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4B356AFF-E927-4EA2-91B4-2CA411483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54A60266-1E66-4523-AF44-990090BF45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3FA49AC4-8840-4C3B-AE22-2BD2787EC0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B00B80E-0BE0-4C6D-8BD5-FD0874C52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B24B417-22EA-421E-90D7-844E04D55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CCA2A386-3A2C-45AA-BDED-530C2E0E7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9C281C3-AA5C-41EA-97D0-7C7124152C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9EB6C71-0320-4071-9012-978FFDFFB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1074" y="5116417"/>
            <a:ext cx="9435152" cy="789673"/>
          </a:xfrm>
        </p:spPr>
        <p:txBody>
          <a:bodyPr vert="horz" lIns="228600" tIns="228600" rIns="228600" bIns="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800" dirty="0">
                <a:solidFill>
                  <a:schemeClr val="bg1"/>
                </a:solidFill>
              </a:rPr>
              <a:t>Increased Need for Maintenance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1C3EC1-6A73-4B57-A780-9D12C3600E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697" b="2641"/>
          <a:stretch/>
        </p:blipFill>
        <p:spPr>
          <a:xfrm>
            <a:off x="20" y="10"/>
            <a:ext cx="12191980" cy="5058947"/>
          </a:xfrm>
          <a:custGeom>
            <a:avLst/>
            <a:gdLst/>
            <a:ahLst/>
            <a:cxnLst/>
            <a:rect l="l" t="t" r="r" b="b"/>
            <a:pathLst>
              <a:path w="12192000" h="5058957">
                <a:moveTo>
                  <a:pt x="0" y="0"/>
                </a:moveTo>
                <a:lnTo>
                  <a:pt x="12192000" y="0"/>
                </a:lnTo>
                <a:lnTo>
                  <a:pt x="12192000" y="259692"/>
                </a:lnTo>
                <a:lnTo>
                  <a:pt x="12192000" y="3542069"/>
                </a:lnTo>
                <a:lnTo>
                  <a:pt x="12192000" y="3734194"/>
                </a:lnTo>
                <a:lnTo>
                  <a:pt x="12192000" y="4710012"/>
                </a:lnTo>
                <a:lnTo>
                  <a:pt x="12113803" y="4718295"/>
                </a:lnTo>
                <a:cubicBezTo>
                  <a:pt x="10139508" y="4916244"/>
                  <a:pt x="8237152" y="5009247"/>
                  <a:pt x="6753597" y="5041852"/>
                </a:cubicBezTo>
                <a:cubicBezTo>
                  <a:pt x="4940362" y="5081701"/>
                  <a:pt x="2657278" y="5062371"/>
                  <a:pt x="400746" y="4870509"/>
                </a:cubicBezTo>
                <a:lnTo>
                  <a:pt x="0" y="4833533"/>
                </a:lnTo>
                <a:lnTo>
                  <a:pt x="0" y="3734194"/>
                </a:lnTo>
                <a:lnTo>
                  <a:pt x="0" y="3542069"/>
                </a:lnTo>
                <a:lnTo>
                  <a:pt x="0" y="25969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13482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BD46425-1A1D-4A85-8298-B2D306740C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32D4BA3B-71CF-47E6-B1B4-F609DE0D3F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58551517-8828-4A3F-A12C-9737076538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B07D1FC-7636-46B3-B3FD-ED176FC55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1F8F0514-0BF8-4767-8041-02C5EB5E6D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10C4D70D-CC7C-469A-8112-6751D7C5C4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9B22CD3A-9DEF-4CA7-BCEA-A8FDEE1F5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51D97B61-0DD7-406B-AA26-7D18AC60A8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6E02D9B0-F1F5-4F02-933A-23444ADD82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75CED5D4-541F-42BD-A0EC-684012EB8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445A774D-6566-4A15-B81A-74407F6158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E548AE79-DD11-479E-9279-8E116D2B0A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FCADD9C5-9C65-4CD4-96E1-C3581938ED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A645A873-E20B-46FC-B9BB-C36CF251E2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3C6EB4E3-4CBF-4658-8CA4-C8EAA0726F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B6A95A13-3252-4058-8B4E-D86819FBB6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5F42D653-69CC-49B0-BED9-97FB6A2B60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4B356AFF-E927-4EA2-91B4-2CA411483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54A60266-1E66-4523-AF44-990090BF45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3FA49AC4-8840-4C3B-AE22-2BD2787EC0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B00B80E-0BE0-4C6D-8BD5-FD0874C52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B24B417-22EA-421E-90D7-844E04D55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CCA2A386-3A2C-45AA-BDED-530C2E0E7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9C281C3-AA5C-41EA-97D0-7C7124152C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A925CFAF-6042-4820-9A6A-FEF7E0E6C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DBDD586-A2EC-4736-A9E2-9E5BCFB1B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32284CA8-50DF-46A4-9FC2-983FC08AE9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0517C5D0-B502-437F-90E7-51705E603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7E65B210-8EBF-4CC1-884B-6858F723B0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1E34741-A602-48E8-B99A-BD7E459E96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61F2EDF8-E4D0-4582-A833-05CCCDCFAC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04E7135C-8F84-45CD-B41A-39FF3731E3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11050D0F-2969-45AA-B3A3-ECC5277DC3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1CB2E3FA-8878-495B-867A-56C595C47F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0A3C69F3-417C-438D-91FF-4F7DFF341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D607C112-908D-4470-A818-037BC202CE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44371419-2747-4F4A-9655-710C31E2C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9AEB6C49-0ECD-45B6-A9BA-DD29DB22B7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18A39553-395A-43D2-85CF-F51D308B4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BDDF8949-91AA-419D-BEF7-1E509052E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D14CC666-03BF-444E-BD88-666F30CEBC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0FD9BA4A-0663-4552-8167-1568FB498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A9CA3794-5A38-4A1B-AEBB-DBA83BC54E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200C2071-0EC3-4C3F-A8F9-47AA4CC605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3">
              <a:extLst>
                <a:ext uri="{FF2B5EF4-FFF2-40B4-BE49-F238E27FC236}">
                  <a16:creationId xmlns:a16="http://schemas.microsoft.com/office/drawing/2014/main" id="{8C4B396F-90DE-4EB9-8303-A9A626A43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B64BD07-508B-409E-A0C6-EDD39C244B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7084" y="1186483"/>
            <a:ext cx="3822597" cy="4477933"/>
            <a:chOff x="807084" y="1186483"/>
            <a:chExt cx="3822597" cy="4477933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399DDC1-9732-4BBA-8287-3F5A59E2B3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531" y="1186483"/>
              <a:ext cx="3821702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Isosceles Triangle 39">
              <a:extLst>
                <a:ext uri="{FF2B5EF4-FFF2-40B4-BE49-F238E27FC236}">
                  <a16:creationId xmlns:a16="http://schemas.microsoft.com/office/drawing/2014/main" id="{837FCAF9-117C-468C-A029-846F084AB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514766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5C256CB4-0777-47C3-A32A-D5125B9D84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084" y="1991156"/>
              <a:ext cx="382259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9EB6C71-0320-4071-9012-978FFDFFB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415" y="2075504"/>
            <a:ext cx="3654569" cy="2042725"/>
          </a:xfrm>
        </p:spPr>
        <p:txBody>
          <a:bodyPr vert="horz" lIns="228600" tIns="228600" rIns="228600" bIns="0" rtlCol="0" anchor="b"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sz="5400" dirty="0"/>
              <a:t>Support Destination</a:t>
            </a:r>
            <a:br>
              <a:rPr lang="en-US" sz="5400" dirty="0"/>
            </a:br>
            <a:r>
              <a:rPr lang="en-US" sz="5400" dirty="0"/>
              <a:t>Marketing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5E412C-60F2-47F9-A96F-72376E429C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64" r="1" b="7405"/>
          <a:stretch/>
        </p:blipFill>
        <p:spPr>
          <a:xfrm>
            <a:off x="5446972" y="227"/>
            <a:ext cx="6745028" cy="6858000"/>
          </a:xfrm>
          <a:prstGeom prst="rect">
            <a:avLst/>
          </a:prstGeom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001282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7B040-9BD8-4FE1-9A4D-1CFD0ED44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Operational Budget Requests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4A2B0-7A25-4E27-90FD-5B22AC047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447" y="803185"/>
            <a:ext cx="6281873" cy="54569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Inflation</a:t>
            </a:r>
            <a:r>
              <a:rPr lang="en-US" sz="2400" dirty="0"/>
              <a:t> - 8% added to: </a:t>
            </a:r>
          </a:p>
          <a:p>
            <a:pPr marL="0" indent="0">
              <a:buNone/>
            </a:pPr>
            <a:r>
              <a:rPr lang="en-US" sz="2400" dirty="0"/>
              <a:t>	Fuel</a:t>
            </a:r>
          </a:p>
          <a:p>
            <a:pPr marL="0" indent="0">
              <a:buNone/>
            </a:pPr>
            <a:r>
              <a:rPr lang="en-US" sz="2400" dirty="0"/>
              <a:t>	Electricity</a:t>
            </a:r>
          </a:p>
          <a:p>
            <a:pPr marL="0" indent="0">
              <a:buNone/>
            </a:pPr>
            <a:r>
              <a:rPr lang="en-US" sz="2400" dirty="0"/>
              <a:t>	Maintenance and Office Supplies</a:t>
            </a:r>
          </a:p>
          <a:p>
            <a:pPr marL="0" indent="0">
              <a:buNone/>
            </a:pPr>
            <a:r>
              <a:rPr lang="en-US" sz="2400" dirty="0"/>
              <a:t>	Uniforms</a:t>
            </a:r>
          </a:p>
          <a:p>
            <a:pPr marL="0" indent="0">
              <a:buNone/>
            </a:pPr>
            <a:r>
              <a:rPr lang="en-US" sz="2400" dirty="0"/>
              <a:t>	Contracted Maintenance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b="1" dirty="0"/>
              <a:t>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90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7B040-9BD8-4FE1-9A4D-1CFD0ED44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Operational Budget Requests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4A2B0-7A25-4E27-90FD-5B22AC047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447" y="803185"/>
            <a:ext cx="6281873" cy="5456937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Training and Safety</a:t>
            </a:r>
          </a:p>
          <a:p>
            <a:pPr marL="0" indent="0">
              <a:buNone/>
            </a:pPr>
            <a:r>
              <a:rPr lang="en-US" sz="2400" dirty="0"/>
              <a:t>Lifeguard Certification: $2,000</a:t>
            </a:r>
          </a:p>
          <a:p>
            <a:pPr marL="0" indent="0">
              <a:buNone/>
            </a:pPr>
            <a:r>
              <a:rPr lang="en-US" sz="2400" dirty="0"/>
              <a:t>OSHA and VRPS Travel and Training: $4,500</a:t>
            </a:r>
          </a:p>
          <a:p>
            <a:pPr marL="0" indent="0">
              <a:buNone/>
            </a:pPr>
            <a:r>
              <a:rPr lang="en-US" sz="2400" dirty="0"/>
              <a:t>  </a:t>
            </a:r>
          </a:p>
          <a:p>
            <a:pPr marL="0" indent="0">
              <a:buNone/>
            </a:pPr>
            <a:r>
              <a:rPr lang="en-US" b="1" dirty="0"/>
              <a:t>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48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7B040-9BD8-4FE1-9A4D-1CFD0ED44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Operational Budget Requests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4A2B0-7A25-4E27-90FD-5B22AC047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447" y="803185"/>
            <a:ext cx="6281873" cy="5456937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Service Demands</a:t>
            </a:r>
          </a:p>
          <a:p>
            <a:pPr marL="0" indent="0">
              <a:buNone/>
            </a:pPr>
            <a:r>
              <a:rPr lang="en-US" sz="2400" dirty="0"/>
              <a:t>Aging Services Outreach: $3,000 </a:t>
            </a:r>
          </a:p>
          <a:p>
            <a:pPr marL="0" indent="0">
              <a:buNone/>
            </a:pPr>
            <a:r>
              <a:rPr lang="en-US" sz="2400" dirty="0"/>
              <a:t>Aging Services Specific Marketing: $1,000</a:t>
            </a:r>
          </a:p>
          <a:p>
            <a:pPr marL="0" indent="0">
              <a:buNone/>
            </a:pPr>
            <a:r>
              <a:rPr lang="en-US" sz="2400" dirty="0"/>
              <a:t>Advertising: $7,000</a:t>
            </a:r>
          </a:p>
          <a:p>
            <a:pPr marL="0" indent="0">
              <a:buNone/>
            </a:pPr>
            <a:r>
              <a:rPr lang="en-US" sz="2400" dirty="0"/>
              <a:t>Outdoor Recreation: $16,000</a:t>
            </a:r>
          </a:p>
          <a:p>
            <a:pPr marL="0" indent="0">
              <a:buNone/>
            </a:pPr>
            <a:r>
              <a:rPr lang="en-US" sz="2400" dirty="0"/>
              <a:t>Athletics/Aquatics/LOL: $21,000</a:t>
            </a:r>
          </a:p>
          <a:p>
            <a:pPr marL="0" indent="0">
              <a:buNone/>
            </a:pPr>
            <a:r>
              <a:rPr lang="en-US" sz="2400" dirty="0"/>
              <a:t>Community Recreation: $4,830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b="1" dirty="0"/>
              <a:t>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86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Atlas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C0EF0781-FB17-4F1F-B3B1-699933968CE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72F80D34C6EED4587D1C63FD8479BD1" ma:contentTypeVersion="12" ma:contentTypeDescription="Create a new document." ma:contentTypeScope="" ma:versionID="6aee653b9829a217fce9cd219dd57eb6">
  <xsd:schema xmlns:xsd="http://www.w3.org/2001/XMLSchema" xmlns:xs="http://www.w3.org/2001/XMLSchema" xmlns:p="http://schemas.microsoft.com/office/2006/metadata/properties" xmlns:ns2="3b9b0a07-213e-4017-a6e0-a7629ac78113" xmlns:ns3="bac6a974-f75a-41ab-bb2b-ac1f6d2c3224" targetNamespace="http://schemas.microsoft.com/office/2006/metadata/properties" ma:root="true" ma:fieldsID="f85515855e587b9d063b1a425d8f5c41" ns2:_="" ns3:_="">
    <xsd:import namespace="3b9b0a07-213e-4017-a6e0-a7629ac78113"/>
    <xsd:import namespace="bac6a974-f75a-41ab-bb2b-ac1f6d2c322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9b0a07-213e-4017-a6e0-a7629ac781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e6a6d07b-08e5-47cb-ba3a-f730286a22a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c6a974-f75a-41ab-bb2b-ac1f6d2c322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477578bd-1796-4a56-940a-36860e8a5e1a}" ma:internalName="TaxCatchAll" ma:showField="CatchAllData" ma:web="bac6a974-f75a-41ab-bb2b-ac1f6d2c322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b9b0a07-213e-4017-a6e0-a7629ac78113">
      <Terms xmlns="http://schemas.microsoft.com/office/infopath/2007/PartnerControls"/>
    </lcf76f155ced4ddcb4097134ff3c332f>
    <TaxCatchAll xmlns="bac6a974-f75a-41ab-bb2b-ac1f6d2c3224" xsi:nil="true"/>
  </documentManagement>
</p:properties>
</file>

<file path=customXml/itemProps1.xml><?xml version="1.0" encoding="utf-8"?>
<ds:datastoreItem xmlns:ds="http://schemas.openxmlformats.org/officeDocument/2006/customXml" ds:itemID="{2468C843-5377-4584-AF77-55EAB410618F}"/>
</file>

<file path=customXml/itemProps2.xml><?xml version="1.0" encoding="utf-8"?>
<ds:datastoreItem xmlns:ds="http://schemas.openxmlformats.org/officeDocument/2006/customXml" ds:itemID="{FBE276EA-B5FB-466E-B80A-4EDAD8818881}"/>
</file>

<file path=customXml/itemProps3.xml><?xml version="1.0" encoding="utf-8"?>
<ds:datastoreItem xmlns:ds="http://schemas.openxmlformats.org/officeDocument/2006/customXml" ds:itemID="{082424DB-7D1D-46FA-B475-6945EA391338}"/>
</file>

<file path=docProps/app.xml><?xml version="1.0" encoding="utf-8"?>
<Properties xmlns="http://schemas.openxmlformats.org/officeDocument/2006/extended-properties" xmlns:vt="http://schemas.openxmlformats.org/officeDocument/2006/docPropsVTypes">
  <TotalTime>1415</TotalTime>
  <Words>346</Words>
  <Application>Microsoft Office PowerPoint</Application>
  <PresentationFormat>Widescreen</PresentationFormat>
  <Paragraphs>73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Calibri Light</vt:lpstr>
      <vt:lpstr>Rockwell</vt:lpstr>
      <vt:lpstr>Wingdings</vt:lpstr>
      <vt:lpstr>Atlas</vt:lpstr>
      <vt:lpstr>Parks, Recreation   &amp; Aging Services </vt:lpstr>
      <vt:lpstr>Versatile and Provide a Wide Range of Service</vt:lpstr>
      <vt:lpstr>Full Return from COVID</vt:lpstr>
      <vt:lpstr>Growth in Aging Services</vt:lpstr>
      <vt:lpstr>Increased Need for Maintenance</vt:lpstr>
      <vt:lpstr>Support Destination Marketing</vt:lpstr>
      <vt:lpstr>Operational Budget Requests</vt:lpstr>
      <vt:lpstr>Operational Budget Requests</vt:lpstr>
      <vt:lpstr>Operational Budget Requests</vt:lpstr>
      <vt:lpstr>Capital Budget Requests</vt:lpstr>
      <vt:lpstr>Capital Budget Requests</vt:lpstr>
      <vt:lpstr>Capital Budget Requests</vt:lpstr>
      <vt:lpstr>Capital Budget Requests</vt:lpstr>
      <vt:lpstr>Capital Budget Requests</vt:lpstr>
      <vt:lpstr>Capital Budget Requests</vt:lpstr>
      <vt:lpstr>Capital Budget Requests</vt:lpstr>
      <vt:lpstr>Capital Budget Requests</vt:lpstr>
      <vt:lpstr>Position Requests</vt:lpstr>
      <vt:lpstr>Questions?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Parks, Recreation   &amp; Aging Services </dc:title>
  <dc:creator>Chapman, Paul</dc:creator>
  <cp:lastModifiedBy>Chapman, Paul</cp:lastModifiedBy>
  <cp:revision>12</cp:revision>
  <dcterms:created xsi:type="dcterms:W3CDTF">2023-01-30T15:43:46Z</dcterms:created>
  <dcterms:modified xsi:type="dcterms:W3CDTF">2023-01-31T15:18:55Z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0x010100272F80D34C6EED4587D1C63FD8479BD1</vt:lpwstr>
  </property>
</Properties>
</file>