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sldIdLst>
    <p:sldId id="268" r:id="rId2"/>
    <p:sldId id="384" r:id="rId3"/>
    <p:sldId id="366" r:id="rId4"/>
    <p:sldId id="361" r:id="rId5"/>
    <p:sldId id="382" r:id="rId6"/>
    <p:sldId id="385" r:id="rId7"/>
    <p:sldId id="396" r:id="rId8"/>
    <p:sldId id="386" r:id="rId9"/>
    <p:sldId id="394" r:id="rId10"/>
    <p:sldId id="373" r:id="rId11"/>
    <p:sldId id="360" r:id="rId12"/>
    <p:sldId id="359" r:id="rId13"/>
    <p:sldId id="259" r:id="rId14"/>
    <p:sldId id="388" r:id="rId15"/>
    <p:sldId id="387" r:id="rId16"/>
    <p:sldId id="272" r:id="rId17"/>
    <p:sldId id="354" r:id="rId18"/>
    <p:sldId id="378" r:id="rId19"/>
    <p:sldId id="355" r:id="rId20"/>
    <p:sldId id="393" r:id="rId21"/>
    <p:sldId id="389" r:id="rId22"/>
    <p:sldId id="295" r:id="rId23"/>
    <p:sldId id="312" r:id="rId24"/>
    <p:sldId id="370" r:id="rId25"/>
    <p:sldId id="371" r:id="rId26"/>
    <p:sldId id="372" r:id="rId27"/>
    <p:sldId id="321" r:id="rId28"/>
    <p:sldId id="324" r:id="rId29"/>
    <p:sldId id="263" r:id="rId30"/>
    <p:sldId id="369" r:id="rId31"/>
    <p:sldId id="379" r:id="rId32"/>
    <p:sldId id="299" r:id="rId33"/>
    <p:sldId id="323" r:id="rId34"/>
    <p:sldId id="347" r:id="rId35"/>
    <p:sldId id="339" r:id="rId36"/>
    <p:sldId id="364" r:id="rId37"/>
    <p:sldId id="375" r:id="rId38"/>
    <p:sldId id="383" r:id="rId39"/>
    <p:sldId id="362" r:id="rId40"/>
    <p:sldId id="363" r:id="rId41"/>
    <p:sldId id="322" r:id="rId42"/>
    <p:sldId id="336" r:id="rId4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D33BE7-3756-4627-A85D-CB0F91544AC8}">
          <p14:sldIdLst>
            <p14:sldId id="268"/>
            <p14:sldId id="384"/>
            <p14:sldId id="366"/>
            <p14:sldId id="361"/>
            <p14:sldId id="382"/>
            <p14:sldId id="385"/>
            <p14:sldId id="396"/>
            <p14:sldId id="386"/>
            <p14:sldId id="394"/>
            <p14:sldId id="373"/>
            <p14:sldId id="360"/>
            <p14:sldId id="359"/>
            <p14:sldId id="259"/>
            <p14:sldId id="388"/>
            <p14:sldId id="387"/>
            <p14:sldId id="272"/>
            <p14:sldId id="354"/>
            <p14:sldId id="378"/>
            <p14:sldId id="355"/>
            <p14:sldId id="393"/>
            <p14:sldId id="389"/>
            <p14:sldId id="295"/>
            <p14:sldId id="312"/>
            <p14:sldId id="370"/>
            <p14:sldId id="371"/>
            <p14:sldId id="372"/>
            <p14:sldId id="321"/>
            <p14:sldId id="324"/>
            <p14:sldId id="263"/>
            <p14:sldId id="369"/>
            <p14:sldId id="379"/>
            <p14:sldId id="299"/>
            <p14:sldId id="323"/>
            <p14:sldId id="347"/>
            <p14:sldId id="339"/>
            <p14:sldId id="364"/>
            <p14:sldId id="375"/>
            <p14:sldId id="383"/>
            <p14:sldId id="362"/>
            <p14:sldId id="363"/>
            <p14:sldId id="322"/>
            <p14:sldId id="3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EMS Calls</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Sheet1!$B$3</c:f>
              <c:strCache>
                <c:ptCount val="1"/>
                <c:pt idx="0">
                  <c:v>Calls</c:v>
                </c:pt>
              </c:strCache>
            </c:strRef>
          </c:tx>
          <c:spPr>
            <a:ln w="34925" cap="rnd">
              <a:solidFill>
                <a:schemeClr val="lt1"/>
              </a:solidFill>
              <a:round/>
            </a:ln>
            <a:effectLst>
              <a:outerShdw dist="25400" dir="2700000" algn="tl" rotWithShape="0">
                <a:schemeClr val="accent1"/>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Sheet1!$A$4:$A$9</c:f>
              <c:numCache>
                <c:formatCode>General</c:formatCode>
                <c:ptCount val="6"/>
                <c:pt idx="0">
                  <c:v>2017</c:v>
                </c:pt>
                <c:pt idx="1">
                  <c:v>2018</c:v>
                </c:pt>
                <c:pt idx="2">
                  <c:v>2019</c:v>
                </c:pt>
                <c:pt idx="3">
                  <c:v>2020</c:v>
                </c:pt>
                <c:pt idx="4">
                  <c:v>2021</c:v>
                </c:pt>
                <c:pt idx="5">
                  <c:v>2022</c:v>
                </c:pt>
              </c:numCache>
            </c:numRef>
          </c:cat>
          <c:val>
            <c:numRef>
              <c:f>Sheet1!$B$4:$B$9</c:f>
              <c:numCache>
                <c:formatCode>#,##0</c:formatCode>
                <c:ptCount val="6"/>
                <c:pt idx="0">
                  <c:v>6941</c:v>
                </c:pt>
                <c:pt idx="1">
                  <c:v>7143</c:v>
                </c:pt>
                <c:pt idx="2">
                  <c:v>7108</c:v>
                </c:pt>
                <c:pt idx="3">
                  <c:v>7600</c:v>
                </c:pt>
                <c:pt idx="4">
                  <c:v>8164</c:v>
                </c:pt>
                <c:pt idx="5">
                  <c:v>8298</c:v>
                </c:pt>
              </c:numCache>
            </c:numRef>
          </c:val>
          <c:smooth val="0"/>
          <c:extLst>
            <c:ext xmlns:c16="http://schemas.microsoft.com/office/drawing/2014/chart" uri="{C3380CC4-5D6E-409C-BE32-E72D297353CC}">
              <c16:uniqueId val="{00000000-454B-44C8-A6FC-C5B2362E065C}"/>
            </c:ext>
          </c:extLst>
        </c:ser>
        <c:dLbls>
          <c:dLblPos val="t"/>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493430144"/>
        <c:axId val="493430800"/>
      </c:lineChart>
      <c:catAx>
        <c:axId val="493430144"/>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900" b="0" i="0" u="none" strike="noStrike" kern="1200" spc="100" baseline="0">
                <a:solidFill>
                  <a:schemeClr val="lt1"/>
                </a:solidFill>
                <a:latin typeface="+mn-lt"/>
                <a:ea typeface="+mn-ea"/>
                <a:cs typeface="+mn-cs"/>
              </a:defRPr>
            </a:pPr>
            <a:endParaRPr lang="en-US"/>
          </a:p>
        </c:txPr>
        <c:crossAx val="493430800"/>
        <c:crosses val="autoZero"/>
        <c:auto val="1"/>
        <c:lblAlgn val="ctr"/>
        <c:lblOffset val="100"/>
        <c:noMultiLvlLbl val="0"/>
      </c:catAx>
      <c:valAx>
        <c:axId val="493430800"/>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Calls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493430144"/>
        <c:crosses val="autoZero"/>
        <c:crossBetween val="between"/>
      </c:valAx>
      <c:dTable>
        <c:showHorzBorder val="1"/>
        <c:showVertBorder val="1"/>
        <c:showOutline val="1"/>
        <c:showKeys val="1"/>
        <c:spPr>
          <a:noFill/>
          <a:ln w="9525">
            <a:solidFill>
              <a:schemeClr val="accent1">
                <a:lumMod val="60000"/>
                <a:lumOff val="40000"/>
              </a:schemeClr>
            </a:solidFill>
          </a:ln>
          <a:effectLst/>
        </c:spPr>
        <c:txPr>
          <a:bodyPr rot="0" spcFirstLastPara="1" vertOverflow="ellipsis" vert="horz" wrap="square" anchor="ctr" anchorCtr="1"/>
          <a:lstStyle/>
          <a:p>
            <a:pPr rtl="0">
              <a:defRPr sz="900" b="0" i="0" u="none" strike="noStrike" kern="1200" baseline="0">
                <a:solidFill>
                  <a:schemeClr val="lt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EMS Response Times</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Sheet1!$B$4</c:f>
              <c:strCache>
                <c:ptCount val="1"/>
                <c:pt idx="0">
                  <c:v>Time</c:v>
                </c:pt>
              </c:strCache>
            </c:strRef>
          </c:tx>
          <c:spPr>
            <a:ln w="34925" cap="rnd">
              <a:solidFill>
                <a:schemeClr val="lt1"/>
              </a:solidFill>
              <a:round/>
            </a:ln>
            <a:effectLst>
              <a:outerShdw dist="25400" dir="2700000" algn="tl" rotWithShape="0">
                <a:schemeClr val="accent1"/>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Sheet1!$A$5:$A$10</c:f>
              <c:numCache>
                <c:formatCode>General</c:formatCode>
                <c:ptCount val="6"/>
                <c:pt idx="0">
                  <c:v>2017</c:v>
                </c:pt>
                <c:pt idx="1">
                  <c:v>2018</c:v>
                </c:pt>
                <c:pt idx="2">
                  <c:v>2019</c:v>
                </c:pt>
                <c:pt idx="3">
                  <c:v>2020</c:v>
                </c:pt>
                <c:pt idx="4">
                  <c:v>2021</c:v>
                </c:pt>
                <c:pt idx="5">
                  <c:v>2022</c:v>
                </c:pt>
              </c:numCache>
            </c:numRef>
          </c:cat>
          <c:val>
            <c:numRef>
              <c:f>Sheet1!$B$5:$B$10</c:f>
              <c:numCache>
                <c:formatCode>General</c:formatCode>
                <c:ptCount val="6"/>
                <c:pt idx="0">
                  <c:v>9</c:v>
                </c:pt>
                <c:pt idx="1">
                  <c:v>9.3000000000000007</c:v>
                </c:pt>
                <c:pt idx="2">
                  <c:v>9.4</c:v>
                </c:pt>
                <c:pt idx="3">
                  <c:v>10.1</c:v>
                </c:pt>
                <c:pt idx="4">
                  <c:v>8.9</c:v>
                </c:pt>
                <c:pt idx="5">
                  <c:v>7.8</c:v>
                </c:pt>
              </c:numCache>
            </c:numRef>
          </c:val>
          <c:smooth val="0"/>
          <c:extLst>
            <c:ext xmlns:c16="http://schemas.microsoft.com/office/drawing/2014/chart" uri="{C3380CC4-5D6E-409C-BE32-E72D297353CC}">
              <c16:uniqueId val="{00000000-9EB2-45D4-BBAD-9485653ADA83}"/>
            </c:ext>
          </c:extLst>
        </c:ser>
        <c:dLbls>
          <c:dLblPos val="t"/>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942276248"/>
        <c:axId val="942274280"/>
      </c:lineChart>
      <c:catAx>
        <c:axId val="94227624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900" b="0" i="0" u="none" strike="noStrike" kern="1200" spc="100" baseline="0">
                <a:solidFill>
                  <a:schemeClr val="lt1"/>
                </a:solidFill>
                <a:latin typeface="+mn-lt"/>
                <a:ea typeface="+mn-ea"/>
                <a:cs typeface="+mn-cs"/>
              </a:defRPr>
            </a:pPr>
            <a:endParaRPr lang="en-US"/>
          </a:p>
        </c:txPr>
        <c:crossAx val="942274280"/>
        <c:crosses val="autoZero"/>
        <c:auto val="1"/>
        <c:lblAlgn val="ctr"/>
        <c:lblOffset val="100"/>
        <c:noMultiLvlLbl val="0"/>
      </c:catAx>
      <c:valAx>
        <c:axId val="942274280"/>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Minutes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942276248"/>
        <c:crosses val="autoZero"/>
        <c:crossBetween val="between"/>
      </c:valAx>
      <c:dTable>
        <c:showHorzBorder val="1"/>
        <c:showVertBorder val="1"/>
        <c:showOutline val="1"/>
        <c:showKeys val="1"/>
        <c:spPr>
          <a:noFill/>
          <a:ln w="9525">
            <a:solidFill>
              <a:schemeClr val="accent1">
                <a:lumMod val="60000"/>
                <a:lumOff val="40000"/>
              </a:schemeClr>
            </a:solidFill>
          </a:ln>
          <a:effectLst/>
        </c:spPr>
        <c:txPr>
          <a:bodyPr rot="0" spcFirstLastPara="1" vertOverflow="ellipsis" vert="horz" wrap="square" anchor="ctr" anchorCtr="1"/>
          <a:lstStyle/>
          <a:p>
            <a:pPr rtl="0">
              <a:defRPr sz="900" b="0" i="0" u="none" strike="noStrike" kern="1200" baseline="0">
                <a:solidFill>
                  <a:schemeClr val="lt1"/>
                </a:solidFill>
                <a:latin typeface="+mn-lt"/>
                <a:ea typeface="+mn-ea"/>
                <a:cs typeface="+mn-cs"/>
              </a:defRPr>
            </a:pPr>
            <a:endParaRPr lang="en-US"/>
          </a:p>
        </c:txPr>
      </c:dTable>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Fire</a:t>
            </a:r>
            <a:r>
              <a:rPr lang="en-US" baseline="0"/>
              <a:t> Call Trends</a:t>
            </a:r>
            <a:endParaRPr lang="en-US"/>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Sheet1!$B$3</c:f>
              <c:strCache>
                <c:ptCount val="1"/>
                <c:pt idx="0">
                  <c:v>Calls</c:v>
                </c:pt>
              </c:strCache>
            </c:strRef>
          </c:tx>
          <c:spPr>
            <a:ln w="34925" cap="rnd">
              <a:solidFill>
                <a:schemeClr val="lt1"/>
              </a:solidFill>
              <a:round/>
            </a:ln>
            <a:effectLst>
              <a:outerShdw dist="25400" dir="2700000" algn="tl" rotWithShape="0">
                <a:schemeClr val="accent1"/>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Sheet1!$A$4:$A$9</c:f>
              <c:numCache>
                <c:formatCode>General</c:formatCode>
                <c:ptCount val="6"/>
                <c:pt idx="0">
                  <c:v>2017</c:v>
                </c:pt>
                <c:pt idx="1">
                  <c:v>2018</c:v>
                </c:pt>
                <c:pt idx="2">
                  <c:v>2019</c:v>
                </c:pt>
                <c:pt idx="3">
                  <c:v>2020</c:v>
                </c:pt>
                <c:pt idx="4">
                  <c:v>2021</c:v>
                </c:pt>
                <c:pt idx="5">
                  <c:v>2022</c:v>
                </c:pt>
              </c:numCache>
            </c:numRef>
          </c:cat>
          <c:val>
            <c:numRef>
              <c:f>Sheet1!$B$4:$B$9</c:f>
              <c:numCache>
                <c:formatCode>#,##0</c:formatCode>
                <c:ptCount val="6"/>
                <c:pt idx="0">
                  <c:v>1982</c:v>
                </c:pt>
                <c:pt idx="1">
                  <c:v>2128</c:v>
                </c:pt>
                <c:pt idx="2">
                  <c:v>2266</c:v>
                </c:pt>
                <c:pt idx="3">
                  <c:v>2261</c:v>
                </c:pt>
                <c:pt idx="4">
                  <c:v>2315</c:v>
                </c:pt>
                <c:pt idx="5">
                  <c:v>2263</c:v>
                </c:pt>
              </c:numCache>
            </c:numRef>
          </c:val>
          <c:smooth val="0"/>
          <c:extLst>
            <c:ext xmlns:c16="http://schemas.microsoft.com/office/drawing/2014/chart" uri="{C3380CC4-5D6E-409C-BE32-E72D297353CC}">
              <c16:uniqueId val="{00000000-6A28-453E-BC43-23B6838EF095}"/>
            </c:ext>
          </c:extLst>
        </c:ser>
        <c:dLbls>
          <c:dLblPos val="t"/>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630298272"/>
        <c:axId val="630298600"/>
      </c:lineChart>
      <c:catAx>
        <c:axId val="630298272"/>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900" b="0" i="0" u="none" strike="noStrike" kern="1200" spc="100" baseline="0">
                <a:solidFill>
                  <a:schemeClr val="lt1"/>
                </a:solidFill>
                <a:latin typeface="+mn-lt"/>
                <a:ea typeface="+mn-ea"/>
                <a:cs typeface="+mn-cs"/>
              </a:defRPr>
            </a:pPr>
            <a:endParaRPr lang="en-US"/>
          </a:p>
        </c:txPr>
        <c:crossAx val="630298600"/>
        <c:crosses val="autoZero"/>
        <c:auto val="1"/>
        <c:lblAlgn val="ctr"/>
        <c:lblOffset val="100"/>
        <c:noMultiLvlLbl val="0"/>
      </c:catAx>
      <c:valAx>
        <c:axId val="630298600"/>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Calls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630298272"/>
        <c:crosses val="autoZero"/>
        <c:crossBetween val="between"/>
      </c:valAx>
      <c:dTable>
        <c:showHorzBorder val="1"/>
        <c:showVertBorder val="1"/>
        <c:showOutline val="1"/>
        <c:showKeys val="1"/>
        <c:spPr>
          <a:noFill/>
          <a:ln w="9525">
            <a:solidFill>
              <a:schemeClr val="accent1">
                <a:lumMod val="60000"/>
                <a:lumOff val="40000"/>
              </a:schemeClr>
            </a:solidFill>
          </a:ln>
          <a:effectLst/>
        </c:spPr>
        <c:txPr>
          <a:bodyPr rot="0" spcFirstLastPara="1" vertOverflow="ellipsis" vert="horz" wrap="square" anchor="ctr" anchorCtr="1"/>
          <a:lstStyle/>
          <a:p>
            <a:pPr rtl="0">
              <a:defRPr sz="900" b="0" i="0" u="none" strike="noStrike" kern="1200" baseline="0">
                <a:solidFill>
                  <a:schemeClr val="lt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Fire Response Times</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Sheet1!$B$4</c:f>
              <c:strCache>
                <c:ptCount val="1"/>
                <c:pt idx="0">
                  <c:v>Time</c:v>
                </c:pt>
              </c:strCache>
            </c:strRef>
          </c:tx>
          <c:spPr>
            <a:ln w="34925" cap="rnd">
              <a:solidFill>
                <a:schemeClr val="lt1"/>
              </a:solidFill>
              <a:round/>
            </a:ln>
            <a:effectLst>
              <a:outerShdw dist="25400" dir="2700000" algn="tl" rotWithShape="0">
                <a:schemeClr val="accent1"/>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Sheet1!$A$5:$A$10</c:f>
              <c:numCache>
                <c:formatCode>General</c:formatCode>
                <c:ptCount val="6"/>
                <c:pt idx="0">
                  <c:v>2017</c:v>
                </c:pt>
                <c:pt idx="1">
                  <c:v>2018</c:v>
                </c:pt>
                <c:pt idx="2">
                  <c:v>2019</c:v>
                </c:pt>
                <c:pt idx="3">
                  <c:v>2020</c:v>
                </c:pt>
                <c:pt idx="4">
                  <c:v>2021</c:v>
                </c:pt>
                <c:pt idx="5">
                  <c:v>2022</c:v>
                </c:pt>
              </c:numCache>
            </c:numRef>
          </c:cat>
          <c:val>
            <c:numRef>
              <c:f>Sheet1!$B$5:$B$10</c:f>
              <c:numCache>
                <c:formatCode>General</c:formatCode>
                <c:ptCount val="6"/>
                <c:pt idx="0">
                  <c:v>5.8</c:v>
                </c:pt>
                <c:pt idx="1">
                  <c:v>5.7</c:v>
                </c:pt>
                <c:pt idx="2">
                  <c:v>6.1</c:v>
                </c:pt>
                <c:pt idx="3">
                  <c:v>6.2</c:v>
                </c:pt>
                <c:pt idx="4">
                  <c:v>6.2</c:v>
                </c:pt>
                <c:pt idx="5">
                  <c:v>6</c:v>
                </c:pt>
              </c:numCache>
            </c:numRef>
          </c:val>
          <c:smooth val="0"/>
          <c:extLst>
            <c:ext xmlns:c16="http://schemas.microsoft.com/office/drawing/2014/chart" uri="{C3380CC4-5D6E-409C-BE32-E72D297353CC}">
              <c16:uniqueId val="{00000000-1C7D-43EB-9C26-DD2255B8FD07}"/>
            </c:ext>
          </c:extLst>
        </c:ser>
        <c:dLbls>
          <c:dLblPos val="t"/>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474638744"/>
        <c:axId val="474640712"/>
      </c:lineChart>
      <c:catAx>
        <c:axId val="474638744"/>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ysClr val="window" lastClr="FFFFFF">
                <a:lumMod val="85000"/>
              </a:sysClr>
            </a:solidFill>
            <a:round/>
          </a:ln>
          <a:effectLst/>
        </c:spPr>
        <c:txPr>
          <a:bodyPr rot="-60000000" spcFirstLastPara="1" vertOverflow="ellipsis" vert="horz" wrap="square" anchor="ctr" anchorCtr="1"/>
          <a:lstStyle/>
          <a:p>
            <a:pPr>
              <a:defRPr sz="900" b="0" i="0" u="none" strike="noStrike" kern="1200" spc="100" baseline="0">
                <a:solidFill>
                  <a:schemeClr val="lt1"/>
                </a:solidFill>
                <a:latin typeface="+mn-lt"/>
                <a:ea typeface="+mn-ea"/>
                <a:cs typeface="+mn-cs"/>
              </a:defRPr>
            </a:pPr>
            <a:endParaRPr lang="en-US"/>
          </a:p>
        </c:txPr>
        <c:crossAx val="474640712"/>
        <c:crosses val="autoZero"/>
        <c:auto val="1"/>
        <c:lblAlgn val="ctr"/>
        <c:lblOffset val="100"/>
        <c:noMultiLvlLbl val="0"/>
      </c:catAx>
      <c:valAx>
        <c:axId val="474640712"/>
        <c:scaling>
          <c:orientation val="minMax"/>
          <c:max val="7"/>
          <c:min val="5"/>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a:t>Minutes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474638744"/>
        <c:crosses val="autoZero"/>
        <c:crossBetween val="between"/>
        <c:majorUnit val="0.1"/>
      </c:valAx>
      <c:dTable>
        <c:showHorzBorder val="1"/>
        <c:showVertBorder val="1"/>
        <c:showOutline val="1"/>
        <c:showKeys val="1"/>
        <c:spPr>
          <a:noFill/>
          <a:ln w="9525">
            <a:solidFill>
              <a:schemeClr val="accent1">
                <a:lumMod val="60000"/>
                <a:lumOff val="40000"/>
              </a:schemeClr>
            </a:solidFill>
          </a:ln>
          <a:effectLst/>
        </c:spPr>
        <c:txPr>
          <a:bodyPr rot="0" spcFirstLastPara="1" vertOverflow="ellipsis" vert="horz" wrap="square" anchor="ctr" anchorCtr="1"/>
          <a:lstStyle/>
          <a:p>
            <a:pPr rtl="0">
              <a:defRPr sz="900" b="0" i="0" u="none" strike="noStrike" kern="1200" baseline="0">
                <a:solidFill>
                  <a:schemeClr val="lt1"/>
                </a:solidFill>
                <a:latin typeface="+mn-lt"/>
                <a:ea typeface="+mn-ea"/>
                <a:cs typeface="+mn-cs"/>
              </a:defRPr>
            </a:pPr>
            <a:endParaRPr lang="en-US"/>
          </a:p>
        </c:txPr>
      </c:dTable>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solidFill>
        <a:round/>
      </a:ln>
    </cs:spPr>
    <cs:defRPr sz="90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9">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solidFill>
        <a:round/>
      </a:ln>
    </cs:spPr>
    <cs:defRPr sz="90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9">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solidFill>
        <a:round/>
      </a:ln>
    </cs:spPr>
    <cs:defRPr sz="90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9">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solidFill>
        <a:round/>
      </a:ln>
    </cs:spPr>
    <cs:defRPr sz="90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9A1D0-9377-4635-97E8-AF36B0DAA1B9}"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45912B8B-19B0-426D-A5B4-458EBF0539BA}">
      <dgm:prSet/>
      <dgm:spPr/>
      <dgm:t>
        <a:bodyPr/>
        <a:lstStyle/>
        <a:p>
          <a:r>
            <a:rPr lang="en-US" dirty="0"/>
            <a:t>Stipends </a:t>
          </a:r>
        </a:p>
      </dgm:t>
    </dgm:pt>
    <dgm:pt modelId="{EA9DD84D-1608-4ACF-A3BD-59DCB8263413}" type="parTrans" cxnId="{86E38FBA-F975-45F9-9323-2F0A0607EB69}">
      <dgm:prSet/>
      <dgm:spPr/>
      <dgm:t>
        <a:bodyPr/>
        <a:lstStyle/>
        <a:p>
          <a:endParaRPr lang="en-US"/>
        </a:p>
      </dgm:t>
    </dgm:pt>
    <dgm:pt modelId="{79F46678-9774-4C61-82EA-F68148250C9B}" type="sibTrans" cxnId="{86E38FBA-F975-45F9-9323-2F0A0607EB69}">
      <dgm:prSet/>
      <dgm:spPr/>
      <dgm:t>
        <a:bodyPr/>
        <a:lstStyle/>
        <a:p>
          <a:endParaRPr lang="en-US"/>
        </a:p>
      </dgm:t>
    </dgm:pt>
    <dgm:pt modelId="{EB00DEFA-99FC-457B-B597-74C5066BAB7E}">
      <dgm:prSet/>
      <dgm:spPr/>
      <dgm:t>
        <a:bodyPr/>
        <a:lstStyle/>
        <a:p>
          <a:r>
            <a:rPr lang="en-US" dirty="0"/>
            <a:t>Assist With Equipment Purchase </a:t>
          </a:r>
        </a:p>
      </dgm:t>
    </dgm:pt>
    <dgm:pt modelId="{E77AC32C-298A-47F9-88A4-26C960D51FE0}" type="parTrans" cxnId="{FC72EC73-EEFC-4E43-8C91-797720E1C02F}">
      <dgm:prSet/>
      <dgm:spPr/>
      <dgm:t>
        <a:bodyPr/>
        <a:lstStyle/>
        <a:p>
          <a:endParaRPr lang="en-US"/>
        </a:p>
      </dgm:t>
    </dgm:pt>
    <dgm:pt modelId="{CE336738-2A03-4D52-B63F-CEC557B235F6}" type="sibTrans" cxnId="{FC72EC73-EEFC-4E43-8C91-797720E1C02F}">
      <dgm:prSet/>
      <dgm:spPr/>
      <dgm:t>
        <a:bodyPr/>
        <a:lstStyle/>
        <a:p>
          <a:endParaRPr lang="en-US"/>
        </a:p>
      </dgm:t>
    </dgm:pt>
    <dgm:pt modelId="{5512048E-2802-4A6B-A65C-F859111EA6DE}">
      <dgm:prSet/>
      <dgm:spPr/>
      <dgm:t>
        <a:bodyPr/>
        <a:lstStyle/>
        <a:p>
          <a:r>
            <a:rPr lang="en-US" dirty="0"/>
            <a:t>Apparatus (Ambulance/Fire)</a:t>
          </a:r>
        </a:p>
      </dgm:t>
    </dgm:pt>
    <dgm:pt modelId="{FAB1689B-7D3B-47B4-8444-7B3C7BFFD976}" type="parTrans" cxnId="{845D9382-DB68-4198-9B9E-863BCF1B1230}">
      <dgm:prSet/>
      <dgm:spPr/>
      <dgm:t>
        <a:bodyPr/>
        <a:lstStyle/>
        <a:p>
          <a:endParaRPr lang="en-US"/>
        </a:p>
      </dgm:t>
    </dgm:pt>
    <dgm:pt modelId="{C3379869-5D97-4CF5-82BA-34314B4A0125}" type="sibTrans" cxnId="{845D9382-DB68-4198-9B9E-863BCF1B1230}">
      <dgm:prSet/>
      <dgm:spPr/>
      <dgm:t>
        <a:bodyPr/>
        <a:lstStyle/>
        <a:p>
          <a:endParaRPr lang="en-US"/>
        </a:p>
      </dgm:t>
    </dgm:pt>
    <dgm:pt modelId="{F289AF01-C064-44DB-8A25-1CE16957746A}">
      <dgm:prSet/>
      <dgm:spPr/>
      <dgm:t>
        <a:bodyPr/>
        <a:lstStyle/>
        <a:p>
          <a:r>
            <a:rPr lang="en-US" dirty="0"/>
            <a:t>Provide Training </a:t>
          </a:r>
        </a:p>
      </dgm:t>
    </dgm:pt>
    <dgm:pt modelId="{71477965-5499-44F4-89DA-774E764440D5}" type="parTrans" cxnId="{F4690AAC-1DBA-4B1A-8B06-A29F3CC17B8B}">
      <dgm:prSet/>
      <dgm:spPr/>
      <dgm:t>
        <a:bodyPr/>
        <a:lstStyle/>
        <a:p>
          <a:endParaRPr lang="en-US"/>
        </a:p>
      </dgm:t>
    </dgm:pt>
    <dgm:pt modelId="{A809DB38-C5B7-46D2-9A61-B049A3A17368}" type="sibTrans" cxnId="{F4690AAC-1DBA-4B1A-8B06-A29F3CC17B8B}">
      <dgm:prSet/>
      <dgm:spPr/>
      <dgm:t>
        <a:bodyPr/>
        <a:lstStyle/>
        <a:p>
          <a:endParaRPr lang="en-US"/>
        </a:p>
      </dgm:t>
    </dgm:pt>
    <dgm:pt modelId="{3803815A-CC92-4F9D-B751-0649629DBD8A}">
      <dgm:prSet/>
      <dgm:spPr/>
      <dgm:t>
        <a:bodyPr/>
        <a:lstStyle/>
        <a:p>
          <a:r>
            <a:rPr lang="en-US" dirty="0"/>
            <a:t>Fuel And Utilities </a:t>
          </a:r>
        </a:p>
      </dgm:t>
    </dgm:pt>
    <dgm:pt modelId="{FBD1B801-AF6F-42B7-8A1C-6A378267BC72}" type="parTrans" cxnId="{C4A03D34-A409-40AB-9418-AA91A213A6BE}">
      <dgm:prSet/>
      <dgm:spPr/>
      <dgm:t>
        <a:bodyPr/>
        <a:lstStyle/>
        <a:p>
          <a:endParaRPr lang="en-US"/>
        </a:p>
      </dgm:t>
    </dgm:pt>
    <dgm:pt modelId="{8B675490-A4D3-45C8-BB2C-95A30F39DF5A}" type="sibTrans" cxnId="{C4A03D34-A409-40AB-9418-AA91A213A6BE}">
      <dgm:prSet/>
      <dgm:spPr/>
      <dgm:t>
        <a:bodyPr/>
        <a:lstStyle/>
        <a:p>
          <a:endParaRPr lang="en-US"/>
        </a:p>
      </dgm:t>
    </dgm:pt>
    <dgm:pt modelId="{078C420D-FB79-4851-873E-2C846DD2D65F}">
      <dgm:prSet/>
      <dgm:spPr/>
      <dgm:t>
        <a:bodyPr/>
        <a:lstStyle/>
        <a:p>
          <a:r>
            <a:rPr lang="en-US" dirty="0"/>
            <a:t>Unrestricted Funding </a:t>
          </a:r>
        </a:p>
      </dgm:t>
    </dgm:pt>
    <dgm:pt modelId="{8B890CD6-76A7-4E1A-BB37-134BE1B0D5BF}" type="parTrans" cxnId="{786A8A06-50CE-4A9A-AAC5-0ABABA633AA7}">
      <dgm:prSet/>
      <dgm:spPr/>
      <dgm:t>
        <a:bodyPr/>
        <a:lstStyle/>
        <a:p>
          <a:endParaRPr lang="en-US"/>
        </a:p>
      </dgm:t>
    </dgm:pt>
    <dgm:pt modelId="{77419A37-4FFB-4D7E-BC0C-1B2601C6EAA8}" type="sibTrans" cxnId="{786A8A06-50CE-4A9A-AAC5-0ABABA633AA7}">
      <dgm:prSet/>
      <dgm:spPr/>
      <dgm:t>
        <a:bodyPr/>
        <a:lstStyle/>
        <a:p>
          <a:endParaRPr lang="en-US"/>
        </a:p>
      </dgm:t>
    </dgm:pt>
    <dgm:pt modelId="{20571929-37D5-4C01-A0F5-76DCCA3D6B41}">
      <dgm:prSet/>
      <dgm:spPr/>
      <dgm:t>
        <a:bodyPr/>
        <a:lstStyle/>
        <a:p>
          <a:r>
            <a:rPr lang="en-US" dirty="0"/>
            <a:t>Insurance (Worker’s Comp, Building, Vehicle, LODA, Accident/Sickness )</a:t>
          </a:r>
        </a:p>
      </dgm:t>
    </dgm:pt>
    <dgm:pt modelId="{9E0F1ECA-EBAF-4040-9F44-7E2D1C9E7DA3}" type="sibTrans" cxnId="{EE7049BA-7EAA-4633-8699-07A5EA64A9C3}">
      <dgm:prSet/>
      <dgm:spPr/>
      <dgm:t>
        <a:bodyPr/>
        <a:lstStyle/>
        <a:p>
          <a:endParaRPr lang="en-US"/>
        </a:p>
      </dgm:t>
    </dgm:pt>
    <dgm:pt modelId="{8D6F5F64-780C-43A1-A478-B9C1A3C79E84}" type="parTrans" cxnId="{EE7049BA-7EAA-4633-8699-07A5EA64A9C3}">
      <dgm:prSet/>
      <dgm:spPr/>
      <dgm:t>
        <a:bodyPr/>
        <a:lstStyle/>
        <a:p>
          <a:endParaRPr lang="en-US"/>
        </a:p>
      </dgm:t>
    </dgm:pt>
    <dgm:pt modelId="{F015AE44-3B08-4EB7-A43E-173F80ECF686}">
      <dgm:prSet/>
      <dgm:spPr/>
      <dgm:t>
        <a:bodyPr/>
        <a:lstStyle/>
        <a:p>
          <a:r>
            <a:rPr lang="en-US" dirty="0"/>
            <a:t>Volunteer Grant Program</a:t>
          </a:r>
        </a:p>
      </dgm:t>
    </dgm:pt>
    <dgm:pt modelId="{5D2528F3-440C-4034-BB6E-34E93629D08C}" type="parTrans" cxnId="{64CD5C27-C808-461B-B57B-58A835521318}">
      <dgm:prSet/>
      <dgm:spPr/>
      <dgm:t>
        <a:bodyPr/>
        <a:lstStyle/>
        <a:p>
          <a:endParaRPr lang="en-US"/>
        </a:p>
      </dgm:t>
    </dgm:pt>
    <dgm:pt modelId="{13F28845-5E1B-49E7-92DB-D37837C3237E}" type="sibTrans" cxnId="{64CD5C27-C808-461B-B57B-58A835521318}">
      <dgm:prSet/>
      <dgm:spPr/>
      <dgm:t>
        <a:bodyPr/>
        <a:lstStyle/>
        <a:p>
          <a:endParaRPr lang="en-US"/>
        </a:p>
      </dgm:t>
    </dgm:pt>
    <dgm:pt modelId="{5DE177E5-8E09-468C-9D21-E398E9110B2B}">
      <dgm:prSet/>
      <dgm:spPr/>
      <dgm:t>
        <a:bodyPr/>
        <a:lstStyle/>
        <a:p>
          <a:r>
            <a:rPr lang="en-US" dirty="0"/>
            <a:t>Additional Apparatus Maintenance Funding????</a:t>
          </a:r>
        </a:p>
      </dgm:t>
    </dgm:pt>
    <dgm:pt modelId="{B3388D34-6C47-4E9A-91F3-6113915B3324}" type="parTrans" cxnId="{474E4BD0-71F5-4C73-BC2C-FEA2F0F86DC6}">
      <dgm:prSet/>
      <dgm:spPr/>
      <dgm:t>
        <a:bodyPr/>
        <a:lstStyle/>
        <a:p>
          <a:endParaRPr lang="en-US"/>
        </a:p>
      </dgm:t>
    </dgm:pt>
    <dgm:pt modelId="{18C056CD-FF9D-4E74-A97D-B123EDE9BCDB}" type="sibTrans" cxnId="{474E4BD0-71F5-4C73-BC2C-FEA2F0F86DC6}">
      <dgm:prSet/>
      <dgm:spPr/>
      <dgm:t>
        <a:bodyPr/>
        <a:lstStyle/>
        <a:p>
          <a:endParaRPr lang="en-US"/>
        </a:p>
      </dgm:t>
    </dgm:pt>
    <dgm:pt modelId="{4709EFBF-C925-4C5B-9EAC-30044B77D323}" type="pres">
      <dgm:prSet presAssocID="{FEF9A1D0-9377-4635-97E8-AF36B0DAA1B9}" presName="linear" presStyleCnt="0">
        <dgm:presLayoutVars>
          <dgm:dir/>
          <dgm:animLvl val="lvl"/>
          <dgm:resizeHandles val="exact"/>
        </dgm:presLayoutVars>
      </dgm:prSet>
      <dgm:spPr/>
    </dgm:pt>
    <dgm:pt modelId="{8393D364-ABCB-4600-B190-321A8DC73574}" type="pres">
      <dgm:prSet presAssocID="{20571929-37D5-4C01-A0F5-76DCCA3D6B41}" presName="parentLin" presStyleCnt="0"/>
      <dgm:spPr/>
    </dgm:pt>
    <dgm:pt modelId="{626868C8-CD62-422B-9878-1E9380C30D1F}" type="pres">
      <dgm:prSet presAssocID="{20571929-37D5-4C01-A0F5-76DCCA3D6B41}" presName="parentLeftMargin" presStyleLbl="node1" presStyleIdx="0" presStyleCnt="9"/>
      <dgm:spPr/>
    </dgm:pt>
    <dgm:pt modelId="{931EBEB6-8BAE-435A-B0B0-D2113872D7F0}" type="pres">
      <dgm:prSet presAssocID="{20571929-37D5-4C01-A0F5-76DCCA3D6B41}" presName="parentText" presStyleLbl="node1" presStyleIdx="0" presStyleCnt="9">
        <dgm:presLayoutVars>
          <dgm:chMax val="0"/>
          <dgm:bulletEnabled val="1"/>
        </dgm:presLayoutVars>
      </dgm:prSet>
      <dgm:spPr/>
    </dgm:pt>
    <dgm:pt modelId="{8A2BC8ED-BD6D-4D7E-AD14-23284E3C7D23}" type="pres">
      <dgm:prSet presAssocID="{20571929-37D5-4C01-A0F5-76DCCA3D6B41}" presName="negativeSpace" presStyleCnt="0"/>
      <dgm:spPr/>
    </dgm:pt>
    <dgm:pt modelId="{F81C281C-D0A9-41C0-8546-38A973BD9CC5}" type="pres">
      <dgm:prSet presAssocID="{20571929-37D5-4C01-A0F5-76DCCA3D6B41}" presName="childText" presStyleLbl="conFgAcc1" presStyleIdx="0" presStyleCnt="9">
        <dgm:presLayoutVars>
          <dgm:bulletEnabled val="1"/>
        </dgm:presLayoutVars>
      </dgm:prSet>
      <dgm:spPr/>
    </dgm:pt>
    <dgm:pt modelId="{03C50FD6-555A-4D50-BE3F-5D792E202E14}" type="pres">
      <dgm:prSet presAssocID="{9E0F1ECA-EBAF-4040-9F44-7E2D1C9E7DA3}" presName="spaceBetweenRectangles" presStyleCnt="0"/>
      <dgm:spPr/>
    </dgm:pt>
    <dgm:pt modelId="{31F29EE2-56FF-42DD-A45B-351763C95A13}" type="pres">
      <dgm:prSet presAssocID="{45912B8B-19B0-426D-A5B4-458EBF0539BA}" presName="parentLin" presStyleCnt="0"/>
      <dgm:spPr/>
    </dgm:pt>
    <dgm:pt modelId="{CDFBD384-6749-43D0-A19B-8B46DBA3C866}" type="pres">
      <dgm:prSet presAssocID="{45912B8B-19B0-426D-A5B4-458EBF0539BA}" presName="parentLeftMargin" presStyleLbl="node1" presStyleIdx="0" presStyleCnt="9"/>
      <dgm:spPr/>
    </dgm:pt>
    <dgm:pt modelId="{9DB4EA79-8F76-4E59-ADD5-A1C82EB884C9}" type="pres">
      <dgm:prSet presAssocID="{45912B8B-19B0-426D-A5B4-458EBF0539BA}" presName="parentText" presStyleLbl="node1" presStyleIdx="1" presStyleCnt="9">
        <dgm:presLayoutVars>
          <dgm:chMax val="0"/>
          <dgm:bulletEnabled val="1"/>
        </dgm:presLayoutVars>
      </dgm:prSet>
      <dgm:spPr/>
    </dgm:pt>
    <dgm:pt modelId="{4934D794-A2DE-42F2-800D-88AADEC508AD}" type="pres">
      <dgm:prSet presAssocID="{45912B8B-19B0-426D-A5B4-458EBF0539BA}" presName="negativeSpace" presStyleCnt="0"/>
      <dgm:spPr/>
    </dgm:pt>
    <dgm:pt modelId="{9E9F3AC9-84F5-4CAD-96C5-F9D49EE3CB68}" type="pres">
      <dgm:prSet presAssocID="{45912B8B-19B0-426D-A5B4-458EBF0539BA}" presName="childText" presStyleLbl="conFgAcc1" presStyleIdx="1" presStyleCnt="9">
        <dgm:presLayoutVars>
          <dgm:bulletEnabled val="1"/>
        </dgm:presLayoutVars>
      </dgm:prSet>
      <dgm:spPr/>
    </dgm:pt>
    <dgm:pt modelId="{247E1665-312C-49FD-AA76-A22C254F54D5}" type="pres">
      <dgm:prSet presAssocID="{79F46678-9774-4C61-82EA-F68148250C9B}" presName="spaceBetweenRectangles" presStyleCnt="0"/>
      <dgm:spPr/>
    </dgm:pt>
    <dgm:pt modelId="{1EFC96B0-5367-41B5-84C9-7E3695AA07CB}" type="pres">
      <dgm:prSet presAssocID="{EB00DEFA-99FC-457B-B597-74C5066BAB7E}" presName="parentLin" presStyleCnt="0"/>
      <dgm:spPr/>
    </dgm:pt>
    <dgm:pt modelId="{DF755C5C-046D-4658-8476-1B6002F36AA6}" type="pres">
      <dgm:prSet presAssocID="{EB00DEFA-99FC-457B-B597-74C5066BAB7E}" presName="parentLeftMargin" presStyleLbl="node1" presStyleIdx="1" presStyleCnt="9"/>
      <dgm:spPr/>
    </dgm:pt>
    <dgm:pt modelId="{A3501F25-E5A1-47B6-BFA4-926D8FB3B549}" type="pres">
      <dgm:prSet presAssocID="{EB00DEFA-99FC-457B-B597-74C5066BAB7E}" presName="parentText" presStyleLbl="node1" presStyleIdx="2" presStyleCnt="9">
        <dgm:presLayoutVars>
          <dgm:chMax val="0"/>
          <dgm:bulletEnabled val="1"/>
        </dgm:presLayoutVars>
      </dgm:prSet>
      <dgm:spPr/>
    </dgm:pt>
    <dgm:pt modelId="{E63B8D4C-CCB1-4C77-B813-F243CD3B5E32}" type="pres">
      <dgm:prSet presAssocID="{EB00DEFA-99FC-457B-B597-74C5066BAB7E}" presName="negativeSpace" presStyleCnt="0"/>
      <dgm:spPr/>
    </dgm:pt>
    <dgm:pt modelId="{9A18A013-8B47-47B4-9AB4-63A1BE317957}" type="pres">
      <dgm:prSet presAssocID="{EB00DEFA-99FC-457B-B597-74C5066BAB7E}" presName="childText" presStyleLbl="conFgAcc1" presStyleIdx="2" presStyleCnt="9">
        <dgm:presLayoutVars>
          <dgm:bulletEnabled val="1"/>
        </dgm:presLayoutVars>
      </dgm:prSet>
      <dgm:spPr/>
    </dgm:pt>
    <dgm:pt modelId="{6D479131-BBCB-4ED5-A40F-0D06D25EA7DB}" type="pres">
      <dgm:prSet presAssocID="{CE336738-2A03-4D52-B63F-CEC557B235F6}" presName="spaceBetweenRectangles" presStyleCnt="0"/>
      <dgm:spPr/>
    </dgm:pt>
    <dgm:pt modelId="{8E590BA1-3785-429F-B13A-88DF4F12BFC1}" type="pres">
      <dgm:prSet presAssocID="{5512048E-2802-4A6B-A65C-F859111EA6DE}" presName="parentLin" presStyleCnt="0"/>
      <dgm:spPr/>
    </dgm:pt>
    <dgm:pt modelId="{A93A8BA6-6CA3-4464-927E-117AA451C870}" type="pres">
      <dgm:prSet presAssocID="{5512048E-2802-4A6B-A65C-F859111EA6DE}" presName="parentLeftMargin" presStyleLbl="node1" presStyleIdx="2" presStyleCnt="9"/>
      <dgm:spPr/>
    </dgm:pt>
    <dgm:pt modelId="{F2FC8E0C-A500-4FE0-AAE8-646D777DAF9B}" type="pres">
      <dgm:prSet presAssocID="{5512048E-2802-4A6B-A65C-F859111EA6DE}" presName="parentText" presStyleLbl="node1" presStyleIdx="3" presStyleCnt="9">
        <dgm:presLayoutVars>
          <dgm:chMax val="0"/>
          <dgm:bulletEnabled val="1"/>
        </dgm:presLayoutVars>
      </dgm:prSet>
      <dgm:spPr/>
    </dgm:pt>
    <dgm:pt modelId="{3CD8FCA8-F00E-4178-8EF7-F58D7EA11CD3}" type="pres">
      <dgm:prSet presAssocID="{5512048E-2802-4A6B-A65C-F859111EA6DE}" presName="negativeSpace" presStyleCnt="0"/>
      <dgm:spPr/>
    </dgm:pt>
    <dgm:pt modelId="{A2AD2F34-B001-4B22-982B-DCDED3CDAF09}" type="pres">
      <dgm:prSet presAssocID="{5512048E-2802-4A6B-A65C-F859111EA6DE}" presName="childText" presStyleLbl="conFgAcc1" presStyleIdx="3" presStyleCnt="9">
        <dgm:presLayoutVars>
          <dgm:bulletEnabled val="1"/>
        </dgm:presLayoutVars>
      </dgm:prSet>
      <dgm:spPr/>
    </dgm:pt>
    <dgm:pt modelId="{CDEA7915-DC9D-4E05-BBF5-CBC793C0EA96}" type="pres">
      <dgm:prSet presAssocID="{C3379869-5D97-4CF5-82BA-34314B4A0125}" presName="spaceBetweenRectangles" presStyleCnt="0"/>
      <dgm:spPr/>
    </dgm:pt>
    <dgm:pt modelId="{AC0A9CEB-CF6B-47E7-A504-ED031CBAB752}" type="pres">
      <dgm:prSet presAssocID="{F289AF01-C064-44DB-8A25-1CE16957746A}" presName="parentLin" presStyleCnt="0"/>
      <dgm:spPr/>
    </dgm:pt>
    <dgm:pt modelId="{C4BA80F3-E90D-455D-A3E0-1A939C2561A8}" type="pres">
      <dgm:prSet presAssocID="{F289AF01-C064-44DB-8A25-1CE16957746A}" presName="parentLeftMargin" presStyleLbl="node1" presStyleIdx="3" presStyleCnt="9"/>
      <dgm:spPr/>
    </dgm:pt>
    <dgm:pt modelId="{D6A8FE34-6DD7-4D38-AE97-804B9972E21E}" type="pres">
      <dgm:prSet presAssocID="{F289AF01-C064-44DB-8A25-1CE16957746A}" presName="parentText" presStyleLbl="node1" presStyleIdx="4" presStyleCnt="9">
        <dgm:presLayoutVars>
          <dgm:chMax val="0"/>
          <dgm:bulletEnabled val="1"/>
        </dgm:presLayoutVars>
      </dgm:prSet>
      <dgm:spPr/>
    </dgm:pt>
    <dgm:pt modelId="{A265A82F-074E-4722-B113-05502ACC1601}" type="pres">
      <dgm:prSet presAssocID="{F289AF01-C064-44DB-8A25-1CE16957746A}" presName="negativeSpace" presStyleCnt="0"/>
      <dgm:spPr/>
    </dgm:pt>
    <dgm:pt modelId="{A2D2CC6F-44A0-4D6E-BC65-BA45BAC3C6B6}" type="pres">
      <dgm:prSet presAssocID="{F289AF01-C064-44DB-8A25-1CE16957746A}" presName="childText" presStyleLbl="conFgAcc1" presStyleIdx="4" presStyleCnt="9">
        <dgm:presLayoutVars>
          <dgm:bulletEnabled val="1"/>
        </dgm:presLayoutVars>
      </dgm:prSet>
      <dgm:spPr/>
    </dgm:pt>
    <dgm:pt modelId="{118DBF19-A295-46CE-AD93-008372E911FB}" type="pres">
      <dgm:prSet presAssocID="{A809DB38-C5B7-46D2-9A61-B049A3A17368}" presName="spaceBetweenRectangles" presStyleCnt="0"/>
      <dgm:spPr/>
    </dgm:pt>
    <dgm:pt modelId="{38CA4033-B90E-4A35-8615-957AFAA68E7E}" type="pres">
      <dgm:prSet presAssocID="{3803815A-CC92-4F9D-B751-0649629DBD8A}" presName="parentLin" presStyleCnt="0"/>
      <dgm:spPr/>
    </dgm:pt>
    <dgm:pt modelId="{42FC9F4B-0A60-428A-B334-25C554B38A41}" type="pres">
      <dgm:prSet presAssocID="{3803815A-CC92-4F9D-B751-0649629DBD8A}" presName="parentLeftMargin" presStyleLbl="node1" presStyleIdx="4" presStyleCnt="9"/>
      <dgm:spPr/>
    </dgm:pt>
    <dgm:pt modelId="{CF718C9E-DAB2-4D98-BB23-A829EBAAD893}" type="pres">
      <dgm:prSet presAssocID="{3803815A-CC92-4F9D-B751-0649629DBD8A}" presName="parentText" presStyleLbl="node1" presStyleIdx="5" presStyleCnt="9">
        <dgm:presLayoutVars>
          <dgm:chMax val="0"/>
          <dgm:bulletEnabled val="1"/>
        </dgm:presLayoutVars>
      </dgm:prSet>
      <dgm:spPr/>
    </dgm:pt>
    <dgm:pt modelId="{8D5B66B7-6B5C-4649-93E6-E2EAF87FE7B2}" type="pres">
      <dgm:prSet presAssocID="{3803815A-CC92-4F9D-B751-0649629DBD8A}" presName="negativeSpace" presStyleCnt="0"/>
      <dgm:spPr/>
    </dgm:pt>
    <dgm:pt modelId="{EE9CCDFA-08FE-47D7-B852-70F6677051DC}" type="pres">
      <dgm:prSet presAssocID="{3803815A-CC92-4F9D-B751-0649629DBD8A}" presName="childText" presStyleLbl="conFgAcc1" presStyleIdx="5" presStyleCnt="9">
        <dgm:presLayoutVars>
          <dgm:bulletEnabled val="1"/>
        </dgm:presLayoutVars>
      </dgm:prSet>
      <dgm:spPr/>
    </dgm:pt>
    <dgm:pt modelId="{1972C15C-3559-4360-9942-8D4C2F836F08}" type="pres">
      <dgm:prSet presAssocID="{8B675490-A4D3-45C8-BB2C-95A30F39DF5A}" presName="spaceBetweenRectangles" presStyleCnt="0"/>
      <dgm:spPr/>
    </dgm:pt>
    <dgm:pt modelId="{51B3BBF5-688C-47EB-9187-92AD7DE0BC1B}" type="pres">
      <dgm:prSet presAssocID="{078C420D-FB79-4851-873E-2C846DD2D65F}" presName="parentLin" presStyleCnt="0"/>
      <dgm:spPr/>
    </dgm:pt>
    <dgm:pt modelId="{A1EE6328-B0AE-44DC-BEBA-6F3A85C3138A}" type="pres">
      <dgm:prSet presAssocID="{078C420D-FB79-4851-873E-2C846DD2D65F}" presName="parentLeftMargin" presStyleLbl="node1" presStyleIdx="5" presStyleCnt="9"/>
      <dgm:spPr/>
    </dgm:pt>
    <dgm:pt modelId="{2320B5DA-772E-448D-ACBB-8A8B609AC78A}" type="pres">
      <dgm:prSet presAssocID="{078C420D-FB79-4851-873E-2C846DD2D65F}" presName="parentText" presStyleLbl="node1" presStyleIdx="6" presStyleCnt="9">
        <dgm:presLayoutVars>
          <dgm:chMax val="0"/>
          <dgm:bulletEnabled val="1"/>
        </dgm:presLayoutVars>
      </dgm:prSet>
      <dgm:spPr/>
    </dgm:pt>
    <dgm:pt modelId="{CB08420F-3C06-454E-9D65-5B1931461E65}" type="pres">
      <dgm:prSet presAssocID="{078C420D-FB79-4851-873E-2C846DD2D65F}" presName="negativeSpace" presStyleCnt="0"/>
      <dgm:spPr/>
    </dgm:pt>
    <dgm:pt modelId="{4C1140D9-CF6A-47F2-8D0B-BA20C57CB4E2}" type="pres">
      <dgm:prSet presAssocID="{078C420D-FB79-4851-873E-2C846DD2D65F}" presName="childText" presStyleLbl="conFgAcc1" presStyleIdx="6" presStyleCnt="9" custLinFactNeighborX="123">
        <dgm:presLayoutVars>
          <dgm:bulletEnabled val="1"/>
        </dgm:presLayoutVars>
      </dgm:prSet>
      <dgm:spPr/>
    </dgm:pt>
    <dgm:pt modelId="{EAD1102B-58AA-470D-8D73-34D379470BD5}" type="pres">
      <dgm:prSet presAssocID="{77419A37-4FFB-4D7E-BC0C-1B2601C6EAA8}" presName="spaceBetweenRectangles" presStyleCnt="0"/>
      <dgm:spPr/>
    </dgm:pt>
    <dgm:pt modelId="{F5311C26-9F1B-4FE9-BF45-095CFF13A407}" type="pres">
      <dgm:prSet presAssocID="{F015AE44-3B08-4EB7-A43E-173F80ECF686}" presName="parentLin" presStyleCnt="0"/>
      <dgm:spPr/>
    </dgm:pt>
    <dgm:pt modelId="{45AFD33E-2FD0-4E44-871E-F1198566A1F2}" type="pres">
      <dgm:prSet presAssocID="{F015AE44-3B08-4EB7-A43E-173F80ECF686}" presName="parentLeftMargin" presStyleLbl="node1" presStyleIdx="6" presStyleCnt="9"/>
      <dgm:spPr/>
    </dgm:pt>
    <dgm:pt modelId="{05134DBC-BD98-417F-8C90-75B4DF04C56A}" type="pres">
      <dgm:prSet presAssocID="{F015AE44-3B08-4EB7-A43E-173F80ECF686}" presName="parentText" presStyleLbl="node1" presStyleIdx="7" presStyleCnt="9">
        <dgm:presLayoutVars>
          <dgm:chMax val="0"/>
          <dgm:bulletEnabled val="1"/>
        </dgm:presLayoutVars>
      </dgm:prSet>
      <dgm:spPr/>
    </dgm:pt>
    <dgm:pt modelId="{0A7057DC-8962-48BE-869E-2DC833401B17}" type="pres">
      <dgm:prSet presAssocID="{F015AE44-3B08-4EB7-A43E-173F80ECF686}" presName="negativeSpace" presStyleCnt="0"/>
      <dgm:spPr/>
    </dgm:pt>
    <dgm:pt modelId="{20D6D38C-36CB-4CEA-9C0C-E3FF4349B2E5}" type="pres">
      <dgm:prSet presAssocID="{F015AE44-3B08-4EB7-A43E-173F80ECF686}" presName="childText" presStyleLbl="conFgAcc1" presStyleIdx="7" presStyleCnt="9">
        <dgm:presLayoutVars>
          <dgm:bulletEnabled val="1"/>
        </dgm:presLayoutVars>
      </dgm:prSet>
      <dgm:spPr/>
    </dgm:pt>
    <dgm:pt modelId="{42440793-B4EB-484E-BBBF-097A4AFA8A4E}" type="pres">
      <dgm:prSet presAssocID="{13F28845-5E1B-49E7-92DB-D37837C3237E}" presName="spaceBetweenRectangles" presStyleCnt="0"/>
      <dgm:spPr/>
    </dgm:pt>
    <dgm:pt modelId="{B61C0E1B-EB73-4863-AFE0-5269E29B4005}" type="pres">
      <dgm:prSet presAssocID="{5DE177E5-8E09-468C-9D21-E398E9110B2B}" presName="parentLin" presStyleCnt="0"/>
      <dgm:spPr/>
    </dgm:pt>
    <dgm:pt modelId="{D689FCB9-B179-4133-9A0A-D870F570A9D9}" type="pres">
      <dgm:prSet presAssocID="{5DE177E5-8E09-468C-9D21-E398E9110B2B}" presName="parentLeftMargin" presStyleLbl="node1" presStyleIdx="7" presStyleCnt="9"/>
      <dgm:spPr/>
    </dgm:pt>
    <dgm:pt modelId="{C84564E6-2FF8-402F-BC7A-F27302586C0E}" type="pres">
      <dgm:prSet presAssocID="{5DE177E5-8E09-468C-9D21-E398E9110B2B}" presName="parentText" presStyleLbl="node1" presStyleIdx="8" presStyleCnt="9">
        <dgm:presLayoutVars>
          <dgm:chMax val="0"/>
          <dgm:bulletEnabled val="1"/>
        </dgm:presLayoutVars>
      </dgm:prSet>
      <dgm:spPr/>
    </dgm:pt>
    <dgm:pt modelId="{D9EFC7F4-B5B3-4B3A-8B1E-064CEF8804DA}" type="pres">
      <dgm:prSet presAssocID="{5DE177E5-8E09-468C-9D21-E398E9110B2B}" presName="negativeSpace" presStyleCnt="0"/>
      <dgm:spPr/>
    </dgm:pt>
    <dgm:pt modelId="{77458AE6-332D-4C58-A961-8B99CBC3AE37}" type="pres">
      <dgm:prSet presAssocID="{5DE177E5-8E09-468C-9D21-E398E9110B2B}" presName="childText" presStyleLbl="conFgAcc1" presStyleIdx="8" presStyleCnt="9">
        <dgm:presLayoutVars>
          <dgm:bulletEnabled val="1"/>
        </dgm:presLayoutVars>
      </dgm:prSet>
      <dgm:spPr/>
    </dgm:pt>
  </dgm:ptLst>
  <dgm:cxnLst>
    <dgm:cxn modelId="{786A8A06-50CE-4A9A-AAC5-0ABABA633AA7}" srcId="{FEF9A1D0-9377-4635-97E8-AF36B0DAA1B9}" destId="{078C420D-FB79-4851-873E-2C846DD2D65F}" srcOrd="6" destOrd="0" parTransId="{8B890CD6-76A7-4E1A-BB37-134BE1B0D5BF}" sibTransId="{77419A37-4FFB-4D7E-BC0C-1B2601C6EAA8}"/>
    <dgm:cxn modelId="{0E2C5F0C-EF3D-4847-8E93-75701C29BFF0}" type="presOf" srcId="{F015AE44-3B08-4EB7-A43E-173F80ECF686}" destId="{05134DBC-BD98-417F-8C90-75B4DF04C56A}" srcOrd="1" destOrd="0" presId="urn:microsoft.com/office/officeart/2005/8/layout/list1"/>
    <dgm:cxn modelId="{1F11870E-36EA-4F09-BB2F-B0C5B00E34F2}" type="presOf" srcId="{5512048E-2802-4A6B-A65C-F859111EA6DE}" destId="{F2FC8E0C-A500-4FE0-AAE8-646D777DAF9B}" srcOrd="1" destOrd="0" presId="urn:microsoft.com/office/officeart/2005/8/layout/list1"/>
    <dgm:cxn modelId="{E063E811-AEB9-41BD-ACE4-39DF27DF7D3F}" type="presOf" srcId="{5DE177E5-8E09-468C-9D21-E398E9110B2B}" destId="{C84564E6-2FF8-402F-BC7A-F27302586C0E}" srcOrd="1" destOrd="0" presId="urn:microsoft.com/office/officeart/2005/8/layout/list1"/>
    <dgm:cxn modelId="{B130831B-2A95-4907-9CE0-E6F12D5E0067}" type="presOf" srcId="{3803815A-CC92-4F9D-B751-0649629DBD8A}" destId="{CF718C9E-DAB2-4D98-BB23-A829EBAAD893}" srcOrd="1" destOrd="0" presId="urn:microsoft.com/office/officeart/2005/8/layout/list1"/>
    <dgm:cxn modelId="{947A0A1E-51CF-4C6A-B1B9-E1541903DED7}" type="presOf" srcId="{5DE177E5-8E09-468C-9D21-E398E9110B2B}" destId="{D689FCB9-B179-4133-9A0A-D870F570A9D9}" srcOrd="0" destOrd="0" presId="urn:microsoft.com/office/officeart/2005/8/layout/list1"/>
    <dgm:cxn modelId="{64CD5C27-C808-461B-B57B-58A835521318}" srcId="{FEF9A1D0-9377-4635-97E8-AF36B0DAA1B9}" destId="{F015AE44-3B08-4EB7-A43E-173F80ECF686}" srcOrd="7" destOrd="0" parTransId="{5D2528F3-440C-4034-BB6E-34E93629D08C}" sibTransId="{13F28845-5E1B-49E7-92DB-D37837C3237E}"/>
    <dgm:cxn modelId="{C4A03D34-A409-40AB-9418-AA91A213A6BE}" srcId="{FEF9A1D0-9377-4635-97E8-AF36B0DAA1B9}" destId="{3803815A-CC92-4F9D-B751-0649629DBD8A}" srcOrd="5" destOrd="0" parTransId="{FBD1B801-AF6F-42B7-8A1C-6A378267BC72}" sibTransId="{8B675490-A4D3-45C8-BB2C-95A30F39DF5A}"/>
    <dgm:cxn modelId="{FC85FB3A-EE55-4390-B85C-A4FD5EE2FC72}" type="presOf" srcId="{F289AF01-C064-44DB-8A25-1CE16957746A}" destId="{D6A8FE34-6DD7-4D38-AE97-804B9972E21E}" srcOrd="1" destOrd="0" presId="urn:microsoft.com/office/officeart/2005/8/layout/list1"/>
    <dgm:cxn modelId="{2A6D1250-0616-4C16-A494-A0FDBB8780F4}" type="presOf" srcId="{EB00DEFA-99FC-457B-B597-74C5066BAB7E}" destId="{A3501F25-E5A1-47B6-BFA4-926D8FB3B549}" srcOrd="1" destOrd="0" presId="urn:microsoft.com/office/officeart/2005/8/layout/list1"/>
    <dgm:cxn modelId="{4D65AC51-F5FC-48FE-BB78-46A3F20496FA}" type="presOf" srcId="{3803815A-CC92-4F9D-B751-0649629DBD8A}" destId="{42FC9F4B-0A60-428A-B334-25C554B38A41}" srcOrd="0" destOrd="0" presId="urn:microsoft.com/office/officeart/2005/8/layout/list1"/>
    <dgm:cxn modelId="{4F0FF052-0BC4-4167-83B9-33FE01CE1956}" type="presOf" srcId="{FEF9A1D0-9377-4635-97E8-AF36B0DAA1B9}" destId="{4709EFBF-C925-4C5B-9EAC-30044B77D323}" srcOrd="0" destOrd="0" presId="urn:microsoft.com/office/officeart/2005/8/layout/list1"/>
    <dgm:cxn modelId="{FC72EC73-EEFC-4E43-8C91-797720E1C02F}" srcId="{FEF9A1D0-9377-4635-97E8-AF36B0DAA1B9}" destId="{EB00DEFA-99FC-457B-B597-74C5066BAB7E}" srcOrd="2" destOrd="0" parTransId="{E77AC32C-298A-47F9-88A4-26C960D51FE0}" sibTransId="{CE336738-2A03-4D52-B63F-CEC557B235F6}"/>
    <dgm:cxn modelId="{08250F58-C51D-4A3E-AAA0-D27F98B7484F}" type="presOf" srcId="{F289AF01-C064-44DB-8A25-1CE16957746A}" destId="{C4BA80F3-E90D-455D-A3E0-1A939C2561A8}" srcOrd="0" destOrd="0" presId="urn:microsoft.com/office/officeart/2005/8/layout/list1"/>
    <dgm:cxn modelId="{07116259-1C93-4437-9559-B9B8701DDF22}" type="presOf" srcId="{5512048E-2802-4A6B-A65C-F859111EA6DE}" destId="{A93A8BA6-6CA3-4464-927E-117AA451C870}" srcOrd="0" destOrd="0" presId="urn:microsoft.com/office/officeart/2005/8/layout/list1"/>
    <dgm:cxn modelId="{2C715759-2C40-424E-B214-D207084B5275}" type="presOf" srcId="{20571929-37D5-4C01-A0F5-76DCCA3D6B41}" destId="{626868C8-CD62-422B-9878-1E9380C30D1F}" srcOrd="0" destOrd="0" presId="urn:microsoft.com/office/officeart/2005/8/layout/list1"/>
    <dgm:cxn modelId="{845D9382-DB68-4198-9B9E-863BCF1B1230}" srcId="{FEF9A1D0-9377-4635-97E8-AF36B0DAA1B9}" destId="{5512048E-2802-4A6B-A65C-F859111EA6DE}" srcOrd="3" destOrd="0" parTransId="{FAB1689B-7D3B-47B4-8444-7B3C7BFFD976}" sibTransId="{C3379869-5D97-4CF5-82BA-34314B4A0125}"/>
    <dgm:cxn modelId="{E02D8D87-112C-4576-9B04-358E9977D76E}" type="presOf" srcId="{45912B8B-19B0-426D-A5B4-458EBF0539BA}" destId="{CDFBD384-6749-43D0-A19B-8B46DBA3C866}" srcOrd="0" destOrd="0" presId="urn:microsoft.com/office/officeart/2005/8/layout/list1"/>
    <dgm:cxn modelId="{C72D959D-A383-4466-A177-AA29888BB165}" type="presOf" srcId="{078C420D-FB79-4851-873E-2C846DD2D65F}" destId="{2320B5DA-772E-448D-ACBB-8A8B609AC78A}" srcOrd="1" destOrd="0" presId="urn:microsoft.com/office/officeart/2005/8/layout/list1"/>
    <dgm:cxn modelId="{F4690AAC-1DBA-4B1A-8B06-A29F3CC17B8B}" srcId="{FEF9A1D0-9377-4635-97E8-AF36B0DAA1B9}" destId="{F289AF01-C064-44DB-8A25-1CE16957746A}" srcOrd="4" destOrd="0" parTransId="{71477965-5499-44F4-89DA-774E764440D5}" sibTransId="{A809DB38-C5B7-46D2-9A61-B049A3A17368}"/>
    <dgm:cxn modelId="{85CACDAC-692E-4BAB-B371-CD02EB8A92DA}" type="presOf" srcId="{EB00DEFA-99FC-457B-B597-74C5066BAB7E}" destId="{DF755C5C-046D-4658-8476-1B6002F36AA6}" srcOrd="0" destOrd="0" presId="urn:microsoft.com/office/officeart/2005/8/layout/list1"/>
    <dgm:cxn modelId="{EE7049BA-7EAA-4633-8699-07A5EA64A9C3}" srcId="{FEF9A1D0-9377-4635-97E8-AF36B0DAA1B9}" destId="{20571929-37D5-4C01-A0F5-76DCCA3D6B41}" srcOrd="0" destOrd="0" parTransId="{8D6F5F64-780C-43A1-A478-B9C1A3C79E84}" sibTransId="{9E0F1ECA-EBAF-4040-9F44-7E2D1C9E7DA3}"/>
    <dgm:cxn modelId="{86E38FBA-F975-45F9-9323-2F0A0607EB69}" srcId="{FEF9A1D0-9377-4635-97E8-AF36B0DAA1B9}" destId="{45912B8B-19B0-426D-A5B4-458EBF0539BA}" srcOrd="1" destOrd="0" parTransId="{EA9DD84D-1608-4ACF-A3BD-59DCB8263413}" sibTransId="{79F46678-9774-4C61-82EA-F68148250C9B}"/>
    <dgm:cxn modelId="{DF8CD8BF-82DA-48C6-9AF8-B71EE0726474}" type="presOf" srcId="{45912B8B-19B0-426D-A5B4-458EBF0539BA}" destId="{9DB4EA79-8F76-4E59-ADD5-A1C82EB884C9}" srcOrd="1" destOrd="0" presId="urn:microsoft.com/office/officeart/2005/8/layout/list1"/>
    <dgm:cxn modelId="{474E4BD0-71F5-4C73-BC2C-FEA2F0F86DC6}" srcId="{FEF9A1D0-9377-4635-97E8-AF36B0DAA1B9}" destId="{5DE177E5-8E09-468C-9D21-E398E9110B2B}" srcOrd="8" destOrd="0" parTransId="{B3388D34-6C47-4E9A-91F3-6113915B3324}" sibTransId="{18C056CD-FF9D-4E74-A97D-B123EDE9BCDB}"/>
    <dgm:cxn modelId="{82F11AD6-36C3-42EE-9ACE-CAE0B0801178}" type="presOf" srcId="{F015AE44-3B08-4EB7-A43E-173F80ECF686}" destId="{45AFD33E-2FD0-4E44-871E-F1198566A1F2}" srcOrd="0" destOrd="0" presId="urn:microsoft.com/office/officeart/2005/8/layout/list1"/>
    <dgm:cxn modelId="{07D91FEA-EB5B-4BD7-B5E6-E153AFC13682}" type="presOf" srcId="{20571929-37D5-4C01-A0F5-76DCCA3D6B41}" destId="{931EBEB6-8BAE-435A-B0B0-D2113872D7F0}" srcOrd="1" destOrd="0" presId="urn:microsoft.com/office/officeart/2005/8/layout/list1"/>
    <dgm:cxn modelId="{5CE993F8-C186-4F5F-89DE-7CFAF2B6FE66}" type="presOf" srcId="{078C420D-FB79-4851-873E-2C846DD2D65F}" destId="{A1EE6328-B0AE-44DC-BEBA-6F3A85C3138A}" srcOrd="0" destOrd="0" presId="urn:microsoft.com/office/officeart/2005/8/layout/list1"/>
    <dgm:cxn modelId="{30BAD078-CC70-4CCE-94E6-EAF114BF1F8E}" type="presParOf" srcId="{4709EFBF-C925-4C5B-9EAC-30044B77D323}" destId="{8393D364-ABCB-4600-B190-321A8DC73574}" srcOrd="0" destOrd="0" presId="urn:microsoft.com/office/officeart/2005/8/layout/list1"/>
    <dgm:cxn modelId="{69A54444-DAC6-4E12-A00B-D45C1E3DB8F7}" type="presParOf" srcId="{8393D364-ABCB-4600-B190-321A8DC73574}" destId="{626868C8-CD62-422B-9878-1E9380C30D1F}" srcOrd="0" destOrd="0" presId="urn:microsoft.com/office/officeart/2005/8/layout/list1"/>
    <dgm:cxn modelId="{85009730-444E-401D-8C47-57D05A2DAB4D}" type="presParOf" srcId="{8393D364-ABCB-4600-B190-321A8DC73574}" destId="{931EBEB6-8BAE-435A-B0B0-D2113872D7F0}" srcOrd="1" destOrd="0" presId="urn:microsoft.com/office/officeart/2005/8/layout/list1"/>
    <dgm:cxn modelId="{CE55B3D7-A41D-4AA8-BBC9-49FBA3567485}" type="presParOf" srcId="{4709EFBF-C925-4C5B-9EAC-30044B77D323}" destId="{8A2BC8ED-BD6D-4D7E-AD14-23284E3C7D23}" srcOrd="1" destOrd="0" presId="urn:microsoft.com/office/officeart/2005/8/layout/list1"/>
    <dgm:cxn modelId="{8737B0E5-7F17-4CDD-8E20-DF8FE69895B3}" type="presParOf" srcId="{4709EFBF-C925-4C5B-9EAC-30044B77D323}" destId="{F81C281C-D0A9-41C0-8546-38A973BD9CC5}" srcOrd="2" destOrd="0" presId="urn:microsoft.com/office/officeart/2005/8/layout/list1"/>
    <dgm:cxn modelId="{6BE6B08D-893E-4480-B9D6-50D72C07922E}" type="presParOf" srcId="{4709EFBF-C925-4C5B-9EAC-30044B77D323}" destId="{03C50FD6-555A-4D50-BE3F-5D792E202E14}" srcOrd="3" destOrd="0" presId="urn:microsoft.com/office/officeart/2005/8/layout/list1"/>
    <dgm:cxn modelId="{6930ADBA-8DD1-40B7-A5D7-F489CB6E199D}" type="presParOf" srcId="{4709EFBF-C925-4C5B-9EAC-30044B77D323}" destId="{31F29EE2-56FF-42DD-A45B-351763C95A13}" srcOrd="4" destOrd="0" presId="urn:microsoft.com/office/officeart/2005/8/layout/list1"/>
    <dgm:cxn modelId="{EE95C107-0BE4-43BE-B005-6D562430B05F}" type="presParOf" srcId="{31F29EE2-56FF-42DD-A45B-351763C95A13}" destId="{CDFBD384-6749-43D0-A19B-8B46DBA3C866}" srcOrd="0" destOrd="0" presId="urn:microsoft.com/office/officeart/2005/8/layout/list1"/>
    <dgm:cxn modelId="{7B9C44E6-29E3-4F3E-97C5-2D4EA3FEF68B}" type="presParOf" srcId="{31F29EE2-56FF-42DD-A45B-351763C95A13}" destId="{9DB4EA79-8F76-4E59-ADD5-A1C82EB884C9}" srcOrd="1" destOrd="0" presId="urn:microsoft.com/office/officeart/2005/8/layout/list1"/>
    <dgm:cxn modelId="{555D2CA0-BABB-438B-BA79-1903531F0F86}" type="presParOf" srcId="{4709EFBF-C925-4C5B-9EAC-30044B77D323}" destId="{4934D794-A2DE-42F2-800D-88AADEC508AD}" srcOrd="5" destOrd="0" presId="urn:microsoft.com/office/officeart/2005/8/layout/list1"/>
    <dgm:cxn modelId="{3A30B9C1-E380-4D9D-AC24-D1B1B4F5861B}" type="presParOf" srcId="{4709EFBF-C925-4C5B-9EAC-30044B77D323}" destId="{9E9F3AC9-84F5-4CAD-96C5-F9D49EE3CB68}" srcOrd="6" destOrd="0" presId="urn:microsoft.com/office/officeart/2005/8/layout/list1"/>
    <dgm:cxn modelId="{648AA353-4348-4FB4-B99A-D1C6CA11B906}" type="presParOf" srcId="{4709EFBF-C925-4C5B-9EAC-30044B77D323}" destId="{247E1665-312C-49FD-AA76-A22C254F54D5}" srcOrd="7" destOrd="0" presId="urn:microsoft.com/office/officeart/2005/8/layout/list1"/>
    <dgm:cxn modelId="{41CBE472-972D-474D-AED9-226D38322B79}" type="presParOf" srcId="{4709EFBF-C925-4C5B-9EAC-30044B77D323}" destId="{1EFC96B0-5367-41B5-84C9-7E3695AA07CB}" srcOrd="8" destOrd="0" presId="urn:microsoft.com/office/officeart/2005/8/layout/list1"/>
    <dgm:cxn modelId="{5CB336C7-77B6-41C8-AF4E-D89F1E8355EE}" type="presParOf" srcId="{1EFC96B0-5367-41B5-84C9-7E3695AA07CB}" destId="{DF755C5C-046D-4658-8476-1B6002F36AA6}" srcOrd="0" destOrd="0" presId="urn:microsoft.com/office/officeart/2005/8/layout/list1"/>
    <dgm:cxn modelId="{96C8B47E-5107-4ECB-9106-5EDC2F0143D7}" type="presParOf" srcId="{1EFC96B0-5367-41B5-84C9-7E3695AA07CB}" destId="{A3501F25-E5A1-47B6-BFA4-926D8FB3B549}" srcOrd="1" destOrd="0" presId="urn:microsoft.com/office/officeart/2005/8/layout/list1"/>
    <dgm:cxn modelId="{B39266E7-1EBC-4939-B613-C72D48B6CAC4}" type="presParOf" srcId="{4709EFBF-C925-4C5B-9EAC-30044B77D323}" destId="{E63B8D4C-CCB1-4C77-B813-F243CD3B5E32}" srcOrd="9" destOrd="0" presId="urn:microsoft.com/office/officeart/2005/8/layout/list1"/>
    <dgm:cxn modelId="{1C1E5E98-21A9-4F85-AE78-737DEE097100}" type="presParOf" srcId="{4709EFBF-C925-4C5B-9EAC-30044B77D323}" destId="{9A18A013-8B47-47B4-9AB4-63A1BE317957}" srcOrd="10" destOrd="0" presId="urn:microsoft.com/office/officeart/2005/8/layout/list1"/>
    <dgm:cxn modelId="{70D5BBA9-4669-4593-AF39-E2F4EC8D6C17}" type="presParOf" srcId="{4709EFBF-C925-4C5B-9EAC-30044B77D323}" destId="{6D479131-BBCB-4ED5-A40F-0D06D25EA7DB}" srcOrd="11" destOrd="0" presId="urn:microsoft.com/office/officeart/2005/8/layout/list1"/>
    <dgm:cxn modelId="{BE3D6405-CE6D-4D36-8081-F1F119CBA12D}" type="presParOf" srcId="{4709EFBF-C925-4C5B-9EAC-30044B77D323}" destId="{8E590BA1-3785-429F-B13A-88DF4F12BFC1}" srcOrd="12" destOrd="0" presId="urn:microsoft.com/office/officeart/2005/8/layout/list1"/>
    <dgm:cxn modelId="{BEEFBA2F-240B-42F6-A8AA-6B29AB5C9E83}" type="presParOf" srcId="{8E590BA1-3785-429F-B13A-88DF4F12BFC1}" destId="{A93A8BA6-6CA3-4464-927E-117AA451C870}" srcOrd="0" destOrd="0" presId="urn:microsoft.com/office/officeart/2005/8/layout/list1"/>
    <dgm:cxn modelId="{93C44F32-6BD8-472E-B45A-21FDA1C45BA6}" type="presParOf" srcId="{8E590BA1-3785-429F-B13A-88DF4F12BFC1}" destId="{F2FC8E0C-A500-4FE0-AAE8-646D777DAF9B}" srcOrd="1" destOrd="0" presId="urn:microsoft.com/office/officeart/2005/8/layout/list1"/>
    <dgm:cxn modelId="{4DB4647F-608C-4DAD-8132-57E8C13F904B}" type="presParOf" srcId="{4709EFBF-C925-4C5B-9EAC-30044B77D323}" destId="{3CD8FCA8-F00E-4178-8EF7-F58D7EA11CD3}" srcOrd="13" destOrd="0" presId="urn:microsoft.com/office/officeart/2005/8/layout/list1"/>
    <dgm:cxn modelId="{87BDCA01-02EB-4683-A96B-7709F2EFED6D}" type="presParOf" srcId="{4709EFBF-C925-4C5B-9EAC-30044B77D323}" destId="{A2AD2F34-B001-4B22-982B-DCDED3CDAF09}" srcOrd="14" destOrd="0" presId="urn:microsoft.com/office/officeart/2005/8/layout/list1"/>
    <dgm:cxn modelId="{655DB29B-FEC3-425E-86C4-AEC37A077C91}" type="presParOf" srcId="{4709EFBF-C925-4C5B-9EAC-30044B77D323}" destId="{CDEA7915-DC9D-4E05-BBF5-CBC793C0EA96}" srcOrd="15" destOrd="0" presId="urn:microsoft.com/office/officeart/2005/8/layout/list1"/>
    <dgm:cxn modelId="{EA48F648-9D41-4BF6-9BDA-320E9BBB71DD}" type="presParOf" srcId="{4709EFBF-C925-4C5B-9EAC-30044B77D323}" destId="{AC0A9CEB-CF6B-47E7-A504-ED031CBAB752}" srcOrd="16" destOrd="0" presId="urn:microsoft.com/office/officeart/2005/8/layout/list1"/>
    <dgm:cxn modelId="{CF971786-FD2C-4726-B7C0-DFDFA9BE1D9D}" type="presParOf" srcId="{AC0A9CEB-CF6B-47E7-A504-ED031CBAB752}" destId="{C4BA80F3-E90D-455D-A3E0-1A939C2561A8}" srcOrd="0" destOrd="0" presId="urn:microsoft.com/office/officeart/2005/8/layout/list1"/>
    <dgm:cxn modelId="{F5920A9C-4168-4B65-8667-7DD1DEF2F969}" type="presParOf" srcId="{AC0A9CEB-CF6B-47E7-A504-ED031CBAB752}" destId="{D6A8FE34-6DD7-4D38-AE97-804B9972E21E}" srcOrd="1" destOrd="0" presId="urn:microsoft.com/office/officeart/2005/8/layout/list1"/>
    <dgm:cxn modelId="{50EA400F-3B65-4606-B3B6-2B9CD8C306C7}" type="presParOf" srcId="{4709EFBF-C925-4C5B-9EAC-30044B77D323}" destId="{A265A82F-074E-4722-B113-05502ACC1601}" srcOrd="17" destOrd="0" presId="urn:microsoft.com/office/officeart/2005/8/layout/list1"/>
    <dgm:cxn modelId="{F48B9063-2203-4A2C-856B-C8CAF6576A5C}" type="presParOf" srcId="{4709EFBF-C925-4C5B-9EAC-30044B77D323}" destId="{A2D2CC6F-44A0-4D6E-BC65-BA45BAC3C6B6}" srcOrd="18" destOrd="0" presId="urn:microsoft.com/office/officeart/2005/8/layout/list1"/>
    <dgm:cxn modelId="{658E30F9-2EB2-498A-B7AB-8B94AB28A492}" type="presParOf" srcId="{4709EFBF-C925-4C5B-9EAC-30044B77D323}" destId="{118DBF19-A295-46CE-AD93-008372E911FB}" srcOrd="19" destOrd="0" presId="urn:microsoft.com/office/officeart/2005/8/layout/list1"/>
    <dgm:cxn modelId="{FB8D7A6E-B3F4-420B-8277-A2535771D4F8}" type="presParOf" srcId="{4709EFBF-C925-4C5B-9EAC-30044B77D323}" destId="{38CA4033-B90E-4A35-8615-957AFAA68E7E}" srcOrd="20" destOrd="0" presId="urn:microsoft.com/office/officeart/2005/8/layout/list1"/>
    <dgm:cxn modelId="{743E69B3-7083-4A5F-8E3C-535DAE35F0C2}" type="presParOf" srcId="{38CA4033-B90E-4A35-8615-957AFAA68E7E}" destId="{42FC9F4B-0A60-428A-B334-25C554B38A41}" srcOrd="0" destOrd="0" presId="urn:microsoft.com/office/officeart/2005/8/layout/list1"/>
    <dgm:cxn modelId="{F98CE0A7-5A34-4B51-872A-B05541C978CA}" type="presParOf" srcId="{38CA4033-B90E-4A35-8615-957AFAA68E7E}" destId="{CF718C9E-DAB2-4D98-BB23-A829EBAAD893}" srcOrd="1" destOrd="0" presId="urn:microsoft.com/office/officeart/2005/8/layout/list1"/>
    <dgm:cxn modelId="{CA9D8AA3-D8A2-44C6-B75F-242C05C06DF6}" type="presParOf" srcId="{4709EFBF-C925-4C5B-9EAC-30044B77D323}" destId="{8D5B66B7-6B5C-4649-93E6-E2EAF87FE7B2}" srcOrd="21" destOrd="0" presId="urn:microsoft.com/office/officeart/2005/8/layout/list1"/>
    <dgm:cxn modelId="{7CF0FB04-183A-417D-9189-B4A4C2C63DD9}" type="presParOf" srcId="{4709EFBF-C925-4C5B-9EAC-30044B77D323}" destId="{EE9CCDFA-08FE-47D7-B852-70F6677051DC}" srcOrd="22" destOrd="0" presId="urn:microsoft.com/office/officeart/2005/8/layout/list1"/>
    <dgm:cxn modelId="{5332D5EE-F4B7-43A6-A2E2-E9E84E0E9F08}" type="presParOf" srcId="{4709EFBF-C925-4C5B-9EAC-30044B77D323}" destId="{1972C15C-3559-4360-9942-8D4C2F836F08}" srcOrd="23" destOrd="0" presId="urn:microsoft.com/office/officeart/2005/8/layout/list1"/>
    <dgm:cxn modelId="{EB05A1D2-D5D8-45CF-B918-8F9C739A49EB}" type="presParOf" srcId="{4709EFBF-C925-4C5B-9EAC-30044B77D323}" destId="{51B3BBF5-688C-47EB-9187-92AD7DE0BC1B}" srcOrd="24" destOrd="0" presId="urn:microsoft.com/office/officeart/2005/8/layout/list1"/>
    <dgm:cxn modelId="{0F8D8667-BAFF-489C-BA6F-7D0F5928FCD0}" type="presParOf" srcId="{51B3BBF5-688C-47EB-9187-92AD7DE0BC1B}" destId="{A1EE6328-B0AE-44DC-BEBA-6F3A85C3138A}" srcOrd="0" destOrd="0" presId="urn:microsoft.com/office/officeart/2005/8/layout/list1"/>
    <dgm:cxn modelId="{96D7647B-6EDB-4C2E-B9E2-CB688D29EFBE}" type="presParOf" srcId="{51B3BBF5-688C-47EB-9187-92AD7DE0BC1B}" destId="{2320B5DA-772E-448D-ACBB-8A8B609AC78A}" srcOrd="1" destOrd="0" presId="urn:microsoft.com/office/officeart/2005/8/layout/list1"/>
    <dgm:cxn modelId="{73FE334F-A8AF-41C4-96CF-024A40E4F92F}" type="presParOf" srcId="{4709EFBF-C925-4C5B-9EAC-30044B77D323}" destId="{CB08420F-3C06-454E-9D65-5B1931461E65}" srcOrd="25" destOrd="0" presId="urn:microsoft.com/office/officeart/2005/8/layout/list1"/>
    <dgm:cxn modelId="{A1A15ECD-13EA-4B92-A763-CCEBEB3623FA}" type="presParOf" srcId="{4709EFBF-C925-4C5B-9EAC-30044B77D323}" destId="{4C1140D9-CF6A-47F2-8D0B-BA20C57CB4E2}" srcOrd="26" destOrd="0" presId="urn:microsoft.com/office/officeart/2005/8/layout/list1"/>
    <dgm:cxn modelId="{4DBB2BFC-BF08-4592-86DE-FE4B9112FB7B}" type="presParOf" srcId="{4709EFBF-C925-4C5B-9EAC-30044B77D323}" destId="{EAD1102B-58AA-470D-8D73-34D379470BD5}" srcOrd="27" destOrd="0" presId="urn:microsoft.com/office/officeart/2005/8/layout/list1"/>
    <dgm:cxn modelId="{D883FC01-C735-4E9E-94D8-88E87F6A707A}" type="presParOf" srcId="{4709EFBF-C925-4C5B-9EAC-30044B77D323}" destId="{F5311C26-9F1B-4FE9-BF45-095CFF13A407}" srcOrd="28" destOrd="0" presId="urn:microsoft.com/office/officeart/2005/8/layout/list1"/>
    <dgm:cxn modelId="{811FE6EB-AD93-472B-9045-C1706F180EB4}" type="presParOf" srcId="{F5311C26-9F1B-4FE9-BF45-095CFF13A407}" destId="{45AFD33E-2FD0-4E44-871E-F1198566A1F2}" srcOrd="0" destOrd="0" presId="urn:microsoft.com/office/officeart/2005/8/layout/list1"/>
    <dgm:cxn modelId="{4481960A-EF5A-4C4F-8FB8-B578974C0B21}" type="presParOf" srcId="{F5311C26-9F1B-4FE9-BF45-095CFF13A407}" destId="{05134DBC-BD98-417F-8C90-75B4DF04C56A}" srcOrd="1" destOrd="0" presId="urn:microsoft.com/office/officeart/2005/8/layout/list1"/>
    <dgm:cxn modelId="{85E0CB34-98AA-4F44-9AE7-416935F6298C}" type="presParOf" srcId="{4709EFBF-C925-4C5B-9EAC-30044B77D323}" destId="{0A7057DC-8962-48BE-869E-2DC833401B17}" srcOrd="29" destOrd="0" presId="urn:microsoft.com/office/officeart/2005/8/layout/list1"/>
    <dgm:cxn modelId="{3C645D10-2B74-4D59-A8B0-2F15B8AA5085}" type="presParOf" srcId="{4709EFBF-C925-4C5B-9EAC-30044B77D323}" destId="{20D6D38C-36CB-4CEA-9C0C-E3FF4349B2E5}" srcOrd="30" destOrd="0" presId="urn:microsoft.com/office/officeart/2005/8/layout/list1"/>
    <dgm:cxn modelId="{9BC910FD-FAB2-48A6-9A5A-7997F60E09B6}" type="presParOf" srcId="{4709EFBF-C925-4C5B-9EAC-30044B77D323}" destId="{42440793-B4EB-484E-BBBF-097A4AFA8A4E}" srcOrd="31" destOrd="0" presId="urn:microsoft.com/office/officeart/2005/8/layout/list1"/>
    <dgm:cxn modelId="{983981F4-1D98-4161-BEB3-18CD670A81A6}" type="presParOf" srcId="{4709EFBF-C925-4C5B-9EAC-30044B77D323}" destId="{B61C0E1B-EB73-4863-AFE0-5269E29B4005}" srcOrd="32" destOrd="0" presId="urn:microsoft.com/office/officeart/2005/8/layout/list1"/>
    <dgm:cxn modelId="{BBAF2875-C598-4A64-8C83-18917CC8C781}" type="presParOf" srcId="{B61C0E1B-EB73-4863-AFE0-5269E29B4005}" destId="{D689FCB9-B179-4133-9A0A-D870F570A9D9}" srcOrd="0" destOrd="0" presId="urn:microsoft.com/office/officeart/2005/8/layout/list1"/>
    <dgm:cxn modelId="{489E9E32-D79D-40C5-A91A-CE40976A6DDB}" type="presParOf" srcId="{B61C0E1B-EB73-4863-AFE0-5269E29B4005}" destId="{C84564E6-2FF8-402F-BC7A-F27302586C0E}" srcOrd="1" destOrd="0" presId="urn:microsoft.com/office/officeart/2005/8/layout/list1"/>
    <dgm:cxn modelId="{44845B29-8C50-4ED9-B1EE-05F811365B8C}" type="presParOf" srcId="{4709EFBF-C925-4C5B-9EAC-30044B77D323}" destId="{D9EFC7F4-B5B3-4B3A-8B1E-064CEF8804DA}" srcOrd="33" destOrd="0" presId="urn:microsoft.com/office/officeart/2005/8/layout/list1"/>
    <dgm:cxn modelId="{C06C5F6A-2113-4E2D-ACEB-8718F1FB5AE8}" type="presParOf" srcId="{4709EFBF-C925-4C5B-9EAC-30044B77D323}" destId="{77458AE6-332D-4C58-A961-8B99CBC3AE37}" srcOrd="3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C281C-D0A9-41C0-8546-38A973BD9CC5}">
      <dsp:nvSpPr>
        <dsp:cNvPr id="0" name=""/>
        <dsp:cNvSpPr/>
      </dsp:nvSpPr>
      <dsp:spPr>
        <a:xfrm>
          <a:off x="0" y="528150"/>
          <a:ext cx="6900512" cy="3024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1EBEB6-8BAE-435A-B0B0-D2113872D7F0}">
      <dsp:nvSpPr>
        <dsp:cNvPr id="0" name=""/>
        <dsp:cNvSpPr/>
      </dsp:nvSpPr>
      <dsp:spPr>
        <a:xfrm>
          <a:off x="345025" y="351030"/>
          <a:ext cx="4830358" cy="3542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Insurance (Worker’s Comp, Building, Vehicle, LODA, Accident/Sickness )</a:t>
          </a:r>
        </a:p>
      </dsp:txBody>
      <dsp:txXfrm>
        <a:off x="362318" y="368323"/>
        <a:ext cx="4795772" cy="319654"/>
      </dsp:txXfrm>
    </dsp:sp>
    <dsp:sp modelId="{9E9F3AC9-84F5-4CAD-96C5-F9D49EE3CB68}">
      <dsp:nvSpPr>
        <dsp:cNvPr id="0" name=""/>
        <dsp:cNvSpPr/>
      </dsp:nvSpPr>
      <dsp:spPr>
        <a:xfrm>
          <a:off x="0" y="1072470"/>
          <a:ext cx="6900512" cy="302400"/>
        </a:xfrm>
        <a:prstGeom prst="rect">
          <a:avLst/>
        </a:prstGeom>
        <a:solidFill>
          <a:schemeClr val="lt1">
            <a:alpha val="90000"/>
            <a:hueOff val="0"/>
            <a:satOff val="0"/>
            <a:lumOff val="0"/>
            <a:alphaOff val="0"/>
          </a:schemeClr>
        </a:solidFill>
        <a:ln w="15875" cap="flat" cmpd="sng" algn="ctr">
          <a:solidFill>
            <a:schemeClr val="accent5">
              <a:hueOff val="265890"/>
              <a:satOff val="-2986"/>
              <a:lumOff val="-637"/>
              <a:alphaOff val="0"/>
            </a:schemeClr>
          </a:solidFill>
          <a:prstDash val="solid"/>
        </a:ln>
        <a:effectLst/>
      </dsp:spPr>
      <dsp:style>
        <a:lnRef idx="2">
          <a:scrgbClr r="0" g="0" b="0"/>
        </a:lnRef>
        <a:fillRef idx="1">
          <a:scrgbClr r="0" g="0" b="0"/>
        </a:fillRef>
        <a:effectRef idx="0">
          <a:scrgbClr r="0" g="0" b="0"/>
        </a:effectRef>
        <a:fontRef idx="minor"/>
      </dsp:style>
    </dsp:sp>
    <dsp:sp modelId="{9DB4EA79-8F76-4E59-ADD5-A1C82EB884C9}">
      <dsp:nvSpPr>
        <dsp:cNvPr id="0" name=""/>
        <dsp:cNvSpPr/>
      </dsp:nvSpPr>
      <dsp:spPr>
        <a:xfrm>
          <a:off x="345025" y="895350"/>
          <a:ext cx="4830358" cy="354240"/>
        </a:xfrm>
        <a:prstGeom prst="roundRect">
          <a:avLst/>
        </a:prstGeom>
        <a:solidFill>
          <a:schemeClr val="accent5">
            <a:hueOff val="265890"/>
            <a:satOff val="-2986"/>
            <a:lumOff val="-6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Stipends </a:t>
          </a:r>
        </a:p>
      </dsp:txBody>
      <dsp:txXfrm>
        <a:off x="362318" y="912643"/>
        <a:ext cx="4795772" cy="319654"/>
      </dsp:txXfrm>
    </dsp:sp>
    <dsp:sp modelId="{9A18A013-8B47-47B4-9AB4-63A1BE317957}">
      <dsp:nvSpPr>
        <dsp:cNvPr id="0" name=""/>
        <dsp:cNvSpPr/>
      </dsp:nvSpPr>
      <dsp:spPr>
        <a:xfrm>
          <a:off x="0" y="1616790"/>
          <a:ext cx="6900512" cy="302400"/>
        </a:xfrm>
        <a:prstGeom prst="rect">
          <a:avLst/>
        </a:prstGeom>
        <a:solidFill>
          <a:schemeClr val="lt1">
            <a:alpha val="90000"/>
            <a:hueOff val="0"/>
            <a:satOff val="0"/>
            <a:lumOff val="0"/>
            <a:alphaOff val="0"/>
          </a:schemeClr>
        </a:solidFill>
        <a:ln w="15875" cap="flat" cmpd="sng" algn="ctr">
          <a:solidFill>
            <a:schemeClr val="accent5">
              <a:hueOff val="531780"/>
              <a:satOff val="-5973"/>
              <a:lumOff val="-1275"/>
              <a:alphaOff val="0"/>
            </a:schemeClr>
          </a:solidFill>
          <a:prstDash val="solid"/>
        </a:ln>
        <a:effectLst/>
      </dsp:spPr>
      <dsp:style>
        <a:lnRef idx="2">
          <a:scrgbClr r="0" g="0" b="0"/>
        </a:lnRef>
        <a:fillRef idx="1">
          <a:scrgbClr r="0" g="0" b="0"/>
        </a:fillRef>
        <a:effectRef idx="0">
          <a:scrgbClr r="0" g="0" b="0"/>
        </a:effectRef>
        <a:fontRef idx="minor"/>
      </dsp:style>
    </dsp:sp>
    <dsp:sp modelId="{A3501F25-E5A1-47B6-BFA4-926D8FB3B549}">
      <dsp:nvSpPr>
        <dsp:cNvPr id="0" name=""/>
        <dsp:cNvSpPr/>
      </dsp:nvSpPr>
      <dsp:spPr>
        <a:xfrm>
          <a:off x="345025" y="1439670"/>
          <a:ext cx="4830358" cy="354240"/>
        </a:xfrm>
        <a:prstGeom prst="roundRect">
          <a:avLst/>
        </a:prstGeom>
        <a:solidFill>
          <a:schemeClr val="accent5">
            <a:hueOff val="531780"/>
            <a:satOff val="-5973"/>
            <a:lumOff val="-12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Assist With Equipment Purchase </a:t>
          </a:r>
        </a:p>
      </dsp:txBody>
      <dsp:txXfrm>
        <a:off x="362318" y="1456963"/>
        <a:ext cx="4795772" cy="319654"/>
      </dsp:txXfrm>
    </dsp:sp>
    <dsp:sp modelId="{A2AD2F34-B001-4B22-982B-DCDED3CDAF09}">
      <dsp:nvSpPr>
        <dsp:cNvPr id="0" name=""/>
        <dsp:cNvSpPr/>
      </dsp:nvSpPr>
      <dsp:spPr>
        <a:xfrm>
          <a:off x="0" y="2161110"/>
          <a:ext cx="6900512" cy="302400"/>
        </a:xfrm>
        <a:prstGeom prst="rect">
          <a:avLst/>
        </a:prstGeom>
        <a:solidFill>
          <a:schemeClr val="lt1">
            <a:alpha val="90000"/>
            <a:hueOff val="0"/>
            <a:satOff val="0"/>
            <a:lumOff val="0"/>
            <a:alphaOff val="0"/>
          </a:schemeClr>
        </a:solidFill>
        <a:ln w="15875" cap="flat" cmpd="sng" algn="ctr">
          <a:solidFill>
            <a:schemeClr val="accent5">
              <a:hueOff val="797670"/>
              <a:satOff val="-8959"/>
              <a:lumOff val="-1912"/>
              <a:alphaOff val="0"/>
            </a:schemeClr>
          </a:solidFill>
          <a:prstDash val="solid"/>
        </a:ln>
        <a:effectLst/>
      </dsp:spPr>
      <dsp:style>
        <a:lnRef idx="2">
          <a:scrgbClr r="0" g="0" b="0"/>
        </a:lnRef>
        <a:fillRef idx="1">
          <a:scrgbClr r="0" g="0" b="0"/>
        </a:fillRef>
        <a:effectRef idx="0">
          <a:scrgbClr r="0" g="0" b="0"/>
        </a:effectRef>
        <a:fontRef idx="minor"/>
      </dsp:style>
    </dsp:sp>
    <dsp:sp modelId="{F2FC8E0C-A500-4FE0-AAE8-646D777DAF9B}">
      <dsp:nvSpPr>
        <dsp:cNvPr id="0" name=""/>
        <dsp:cNvSpPr/>
      </dsp:nvSpPr>
      <dsp:spPr>
        <a:xfrm>
          <a:off x="345025" y="1983990"/>
          <a:ext cx="4830358" cy="354240"/>
        </a:xfrm>
        <a:prstGeom prst="roundRect">
          <a:avLst/>
        </a:prstGeom>
        <a:solidFill>
          <a:schemeClr val="accent5">
            <a:hueOff val="797670"/>
            <a:satOff val="-8959"/>
            <a:lumOff val="-19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Apparatus (Ambulance/Fire)</a:t>
          </a:r>
        </a:p>
      </dsp:txBody>
      <dsp:txXfrm>
        <a:off x="362318" y="2001283"/>
        <a:ext cx="4795772" cy="319654"/>
      </dsp:txXfrm>
    </dsp:sp>
    <dsp:sp modelId="{A2D2CC6F-44A0-4D6E-BC65-BA45BAC3C6B6}">
      <dsp:nvSpPr>
        <dsp:cNvPr id="0" name=""/>
        <dsp:cNvSpPr/>
      </dsp:nvSpPr>
      <dsp:spPr>
        <a:xfrm>
          <a:off x="0" y="2705430"/>
          <a:ext cx="6900512" cy="302400"/>
        </a:xfrm>
        <a:prstGeom prst="rect">
          <a:avLst/>
        </a:prstGeom>
        <a:solidFill>
          <a:schemeClr val="lt1">
            <a:alpha val="90000"/>
            <a:hueOff val="0"/>
            <a:satOff val="0"/>
            <a:lumOff val="0"/>
            <a:alphaOff val="0"/>
          </a:schemeClr>
        </a:solidFill>
        <a:ln w="15875" cap="flat" cmpd="sng" algn="ctr">
          <a:solidFill>
            <a:schemeClr val="accent5">
              <a:hueOff val="1063560"/>
              <a:satOff val="-11946"/>
              <a:lumOff val="-2549"/>
              <a:alphaOff val="0"/>
            </a:schemeClr>
          </a:solidFill>
          <a:prstDash val="solid"/>
        </a:ln>
        <a:effectLst/>
      </dsp:spPr>
      <dsp:style>
        <a:lnRef idx="2">
          <a:scrgbClr r="0" g="0" b="0"/>
        </a:lnRef>
        <a:fillRef idx="1">
          <a:scrgbClr r="0" g="0" b="0"/>
        </a:fillRef>
        <a:effectRef idx="0">
          <a:scrgbClr r="0" g="0" b="0"/>
        </a:effectRef>
        <a:fontRef idx="minor"/>
      </dsp:style>
    </dsp:sp>
    <dsp:sp modelId="{D6A8FE34-6DD7-4D38-AE97-804B9972E21E}">
      <dsp:nvSpPr>
        <dsp:cNvPr id="0" name=""/>
        <dsp:cNvSpPr/>
      </dsp:nvSpPr>
      <dsp:spPr>
        <a:xfrm>
          <a:off x="345025" y="2528310"/>
          <a:ext cx="4830358" cy="354240"/>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Provide Training </a:t>
          </a:r>
        </a:p>
      </dsp:txBody>
      <dsp:txXfrm>
        <a:off x="362318" y="2545603"/>
        <a:ext cx="4795772" cy="319654"/>
      </dsp:txXfrm>
    </dsp:sp>
    <dsp:sp modelId="{EE9CCDFA-08FE-47D7-B852-70F6677051DC}">
      <dsp:nvSpPr>
        <dsp:cNvPr id="0" name=""/>
        <dsp:cNvSpPr/>
      </dsp:nvSpPr>
      <dsp:spPr>
        <a:xfrm>
          <a:off x="0" y="3249750"/>
          <a:ext cx="6900512" cy="302400"/>
        </a:xfrm>
        <a:prstGeom prst="rect">
          <a:avLst/>
        </a:prstGeom>
        <a:solidFill>
          <a:schemeClr val="lt1">
            <a:alpha val="90000"/>
            <a:hueOff val="0"/>
            <a:satOff val="0"/>
            <a:lumOff val="0"/>
            <a:alphaOff val="0"/>
          </a:schemeClr>
        </a:solidFill>
        <a:ln w="15875" cap="flat" cmpd="sng" algn="ctr">
          <a:solidFill>
            <a:schemeClr val="accent5">
              <a:hueOff val="1329450"/>
              <a:satOff val="-14932"/>
              <a:lumOff val="-3186"/>
              <a:alphaOff val="0"/>
            </a:schemeClr>
          </a:solidFill>
          <a:prstDash val="solid"/>
        </a:ln>
        <a:effectLst/>
      </dsp:spPr>
      <dsp:style>
        <a:lnRef idx="2">
          <a:scrgbClr r="0" g="0" b="0"/>
        </a:lnRef>
        <a:fillRef idx="1">
          <a:scrgbClr r="0" g="0" b="0"/>
        </a:fillRef>
        <a:effectRef idx="0">
          <a:scrgbClr r="0" g="0" b="0"/>
        </a:effectRef>
        <a:fontRef idx="minor"/>
      </dsp:style>
    </dsp:sp>
    <dsp:sp modelId="{CF718C9E-DAB2-4D98-BB23-A829EBAAD893}">
      <dsp:nvSpPr>
        <dsp:cNvPr id="0" name=""/>
        <dsp:cNvSpPr/>
      </dsp:nvSpPr>
      <dsp:spPr>
        <a:xfrm>
          <a:off x="345025" y="3072630"/>
          <a:ext cx="4830358" cy="354240"/>
        </a:xfrm>
        <a:prstGeom prst="roundRect">
          <a:avLst/>
        </a:prstGeom>
        <a:solidFill>
          <a:schemeClr val="accent5">
            <a:hueOff val="1329450"/>
            <a:satOff val="-14932"/>
            <a:lumOff val="-31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Fuel And Utilities </a:t>
          </a:r>
        </a:p>
      </dsp:txBody>
      <dsp:txXfrm>
        <a:off x="362318" y="3089923"/>
        <a:ext cx="4795772" cy="319654"/>
      </dsp:txXfrm>
    </dsp:sp>
    <dsp:sp modelId="{4C1140D9-CF6A-47F2-8D0B-BA20C57CB4E2}">
      <dsp:nvSpPr>
        <dsp:cNvPr id="0" name=""/>
        <dsp:cNvSpPr/>
      </dsp:nvSpPr>
      <dsp:spPr>
        <a:xfrm>
          <a:off x="0" y="3794070"/>
          <a:ext cx="6900512" cy="302400"/>
        </a:xfrm>
        <a:prstGeom prst="rect">
          <a:avLst/>
        </a:prstGeom>
        <a:solidFill>
          <a:schemeClr val="lt1">
            <a:alpha val="90000"/>
            <a:hueOff val="0"/>
            <a:satOff val="0"/>
            <a:lumOff val="0"/>
            <a:alphaOff val="0"/>
          </a:schemeClr>
        </a:solidFill>
        <a:ln w="15875" cap="flat" cmpd="sng" algn="ctr">
          <a:solidFill>
            <a:schemeClr val="accent5">
              <a:hueOff val="1595340"/>
              <a:satOff val="-17918"/>
              <a:lumOff val="-3824"/>
              <a:alphaOff val="0"/>
            </a:schemeClr>
          </a:solidFill>
          <a:prstDash val="solid"/>
        </a:ln>
        <a:effectLst/>
      </dsp:spPr>
      <dsp:style>
        <a:lnRef idx="2">
          <a:scrgbClr r="0" g="0" b="0"/>
        </a:lnRef>
        <a:fillRef idx="1">
          <a:scrgbClr r="0" g="0" b="0"/>
        </a:fillRef>
        <a:effectRef idx="0">
          <a:scrgbClr r="0" g="0" b="0"/>
        </a:effectRef>
        <a:fontRef idx="minor"/>
      </dsp:style>
    </dsp:sp>
    <dsp:sp modelId="{2320B5DA-772E-448D-ACBB-8A8B609AC78A}">
      <dsp:nvSpPr>
        <dsp:cNvPr id="0" name=""/>
        <dsp:cNvSpPr/>
      </dsp:nvSpPr>
      <dsp:spPr>
        <a:xfrm>
          <a:off x="345025" y="3616950"/>
          <a:ext cx="4830358" cy="354240"/>
        </a:xfrm>
        <a:prstGeom prst="roundRect">
          <a:avLst/>
        </a:prstGeom>
        <a:solidFill>
          <a:schemeClr val="accent5">
            <a:hueOff val="1595340"/>
            <a:satOff val="-17918"/>
            <a:lumOff val="-3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Unrestricted Funding </a:t>
          </a:r>
        </a:p>
      </dsp:txBody>
      <dsp:txXfrm>
        <a:off x="362318" y="3634243"/>
        <a:ext cx="4795772" cy="319654"/>
      </dsp:txXfrm>
    </dsp:sp>
    <dsp:sp modelId="{20D6D38C-36CB-4CEA-9C0C-E3FF4349B2E5}">
      <dsp:nvSpPr>
        <dsp:cNvPr id="0" name=""/>
        <dsp:cNvSpPr/>
      </dsp:nvSpPr>
      <dsp:spPr>
        <a:xfrm>
          <a:off x="0" y="4338390"/>
          <a:ext cx="6900512" cy="302400"/>
        </a:xfrm>
        <a:prstGeom prst="rect">
          <a:avLst/>
        </a:prstGeom>
        <a:solidFill>
          <a:schemeClr val="lt1">
            <a:alpha val="90000"/>
            <a:hueOff val="0"/>
            <a:satOff val="0"/>
            <a:lumOff val="0"/>
            <a:alphaOff val="0"/>
          </a:schemeClr>
        </a:solidFill>
        <a:ln w="15875" cap="flat" cmpd="sng" algn="ctr">
          <a:solidFill>
            <a:schemeClr val="accent5">
              <a:hueOff val="1861230"/>
              <a:satOff val="-20905"/>
              <a:lumOff val="-4461"/>
              <a:alphaOff val="0"/>
            </a:schemeClr>
          </a:solidFill>
          <a:prstDash val="solid"/>
        </a:ln>
        <a:effectLst/>
      </dsp:spPr>
      <dsp:style>
        <a:lnRef idx="2">
          <a:scrgbClr r="0" g="0" b="0"/>
        </a:lnRef>
        <a:fillRef idx="1">
          <a:scrgbClr r="0" g="0" b="0"/>
        </a:fillRef>
        <a:effectRef idx="0">
          <a:scrgbClr r="0" g="0" b="0"/>
        </a:effectRef>
        <a:fontRef idx="minor"/>
      </dsp:style>
    </dsp:sp>
    <dsp:sp modelId="{05134DBC-BD98-417F-8C90-75B4DF04C56A}">
      <dsp:nvSpPr>
        <dsp:cNvPr id="0" name=""/>
        <dsp:cNvSpPr/>
      </dsp:nvSpPr>
      <dsp:spPr>
        <a:xfrm>
          <a:off x="345025" y="4161270"/>
          <a:ext cx="4830358" cy="354240"/>
        </a:xfrm>
        <a:prstGeom prst="roundRect">
          <a:avLst/>
        </a:prstGeom>
        <a:solidFill>
          <a:schemeClr val="accent5">
            <a:hueOff val="1861230"/>
            <a:satOff val="-20905"/>
            <a:lumOff val="-44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Volunteer Grant Program</a:t>
          </a:r>
        </a:p>
      </dsp:txBody>
      <dsp:txXfrm>
        <a:off x="362318" y="4178563"/>
        <a:ext cx="4795772" cy="319654"/>
      </dsp:txXfrm>
    </dsp:sp>
    <dsp:sp modelId="{77458AE6-332D-4C58-A961-8B99CBC3AE37}">
      <dsp:nvSpPr>
        <dsp:cNvPr id="0" name=""/>
        <dsp:cNvSpPr/>
      </dsp:nvSpPr>
      <dsp:spPr>
        <a:xfrm>
          <a:off x="0" y="4882710"/>
          <a:ext cx="6900512" cy="302400"/>
        </a:xfrm>
        <a:prstGeom prst="rect">
          <a:avLst/>
        </a:prstGeom>
        <a:solidFill>
          <a:schemeClr val="lt1">
            <a:alpha val="90000"/>
            <a:hueOff val="0"/>
            <a:satOff val="0"/>
            <a:lumOff val="0"/>
            <a:alphaOff val="0"/>
          </a:schemeClr>
        </a:solidFill>
        <a:ln w="15875" cap="flat" cmpd="sng" algn="ctr">
          <a:solidFill>
            <a:schemeClr val="accent5">
              <a:hueOff val="2127120"/>
              <a:satOff val="-23891"/>
              <a:lumOff val="-5098"/>
              <a:alphaOff val="0"/>
            </a:schemeClr>
          </a:solidFill>
          <a:prstDash val="solid"/>
        </a:ln>
        <a:effectLst/>
      </dsp:spPr>
      <dsp:style>
        <a:lnRef idx="2">
          <a:scrgbClr r="0" g="0" b="0"/>
        </a:lnRef>
        <a:fillRef idx="1">
          <a:scrgbClr r="0" g="0" b="0"/>
        </a:fillRef>
        <a:effectRef idx="0">
          <a:scrgbClr r="0" g="0" b="0"/>
        </a:effectRef>
        <a:fontRef idx="minor"/>
      </dsp:style>
    </dsp:sp>
    <dsp:sp modelId="{C84564E6-2FF8-402F-BC7A-F27302586C0E}">
      <dsp:nvSpPr>
        <dsp:cNvPr id="0" name=""/>
        <dsp:cNvSpPr/>
      </dsp:nvSpPr>
      <dsp:spPr>
        <a:xfrm>
          <a:off x="345025" y="4705590"/>
          <a:ext cx="4830358" cy="35424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Additional Apparatus Maintenance Funding????</a:t>
          </a:r>
        </a:p>
      </dsp:txBody>
      <dsp:txXfrm>
        <a:off x="362318" y="4722883"/>
        <a:ext cx="4795772"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0.08823</cdr:x>
      <cdr:y>0.10689</cdr:y>
    </cdr:from>
    <cdr:to>
      <cdr:x>0.33195</cdr:x>
      <cdr:y>0.23748</cdr:y>
    </cdr:to>
    <cdr:sp macro="" textlink="">
      <cdr:nvSpPr>
        <cdr:cNvPr id="2" name="Rectangle 1">
          <a:extLst xmlns:a="http://schemas.openxmlformats.org/drawingml/2006/main">
            <a:ext uri="{FF2B5EF4-FFF2-40B4-BE49-F238E27FC236}">
              <a16:creationId xmlns:a16="http://schemas.microsoft.com/office/drawing/2014/main" id="{C8EE0337-DBBB-D217-F3FF-190F300093DF}"/>
            </a:ext>
          </a:extLst>
        </cdr:cNvPr>
        <cdr:cNvSpPr/>
      </cdr:nvSpPr>
      <cdr:spPr>
        <a:xfrm xmlns:a="http://schemas.openxmlformats.org/drawingml/2006/main">
          <a:off x="887480" y="430009"/>
          <a:ext cx="2451369" cy="525294"/>
        </a:xfrm>
        <a:prstGeom xmlns:a="http://schemas.openxmlformats.org/drawingml/2006/main" prst="rect">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200" dirty="0">
              <a:latin typeface="Times New Roman" panose="02020603050405020304" pitchFamily="18" charset="0"/>
              <a:cs typeface="Times New Roman" panose="02020603050405020304" pitchFamily="18" charset="0"/>
            </a:rPr>
            <a:t>NFPA 1720 Standard 6 Trained Staff &lt; 14 Minutes.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2851087A-F3FF-46AA-81A8-1CA896148417}" type="datetimeFigureOut">
              <a:rPr lang="en-US" smtClean="0"/>
              <a:t>3/2/2023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2CDE2E65-0B2F-4AE9-ACE5-DD4B8132A339}" type="slidenum">
              <a:rPr lang="en-US" smtClean="0"/>
              <a:t>‹#›</a:t>
            </a:fld>
            <a:endParaRPr lang="en-US"/>
          </a:p>
        </p:txBody>
      </p:sp>
    </p:spTree>
    <p:extLst>
      <p:ext uri="{BB962C8B-B14F-4D97-AF65-F5344CB8AC3E}">
        <p14:creationId xmlns:p14="http://schemas.microsoft.com/office/powerpoint/2010/main" val="4214100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Process Been In Place Since Mid 90’s.  West Haven, Andover, Lincoln Formula Very Similar To One We Reviewed.</a:t>
            </a:r>
          </a:p>
        </p:txBody>
      </p:sp>
      <p:sp>
        <p:nvSpPr>
          <p:cNvPr id="4" name="Slide Number Placeholder 3"/>
          <p:cNvSpPr>
            <a:spLocks noGrp="1"/>
          </p:cNvSpPr>
          <p:nvPr>
            <p:ph type="sldNum" sz="quarter" idx="5"/>
          </p:nvPr>
        </p:nvSpPr>
        <p:spPr/>
        <p:txBody>
          <a:bodyPr/>
          <a:lstStyle/>
          <a:p>
            <a:fld id="{2CDE2E65-0B2F-4AE9-ACE5-DD4B8132A339}" type="slidenum">
              <a:rPr lang="en-US" smtClean="0"/>
              <a:t>4</a:t>
            </a:fld>
            <a:endParaRPr lang="en-US"/>
          </a:p>
        </p:txBody>
      </p:sp>
    </p:spTree>
    <p:extLst>
      <p:ext uri="{BB962C8B-B14F-4D97-AF65-F5344CB8AC3E}">
        <p14:creationId xmlns:p14="http://schemas.microsoft.com/office/powerpoint/2010/main" val="26573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Decrease In Fire Responses May be attributed to increase in Fire Prevention Activates, Outreach Education.</a:t>
            </a:r>
          </a:p>
        </p:txBody>
      </p:sp>
      <p:sp>
        <p:nvSpPr>
          <p:cNvPr id="4" name="Slide Number Placeholder 3"/>
          <p:cNvSpPr>
            <a:spLocks noGrp="1"/>
          </p:cNvSpPr>
          <p:nvPr>
            <p:ph type="sldNum" sz="quarter" idx="5"/>
          </p:nvPr>
        </p:nvSpPr>
        <p:spPr/>
        <p:txBody>
          <a:bodyPr/>
          <a:lstStyle/>
          <a:p>
            <a:fld id="{2CDE2E65-0B2F-4AE9-ACE5-DD4B8132A339}" type="slidenum">
              <a:rPr lang="en-US" smtClean="0"/>
              <a:t>19</a:t>
            </a:fld>
            <a:endParaRPr lang="en-US"/>
          </a:p>
        </p:txBody>
      </p:sp>
    </p:spTree>
    <p:extLst>
      <p:ext uri="{BB962C8B-B14F-4D97-AF65-F5344CB8AC3E}">
        <p14:creationId xmlns:p14="http://schemas.microsoft.com/office/powerpoint/2010/main" val="67587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paint a true picture (EXPLAIN)</a:t>
            </a:r>
          </a:p>
        </p:txBody>
      </p:sp>
      <p:sp>
        <p:nvSpPr>
          <p:cNvPr id="4" name="Slide Number Placeholder 3"/>
          <p:cNvSpPr>
            <a:spLocks noGrp="1"/>
          </p:cNvSpPr>
          <p:nvPr>
            <p:ph type="sldNum" sz="quarter" idx="5"/>
          </p:nvPr>
        </p:nvSpPr>
        <p:spPr/>
        <p:txBody>
          <a:bodyPr/>
          <a:lstStyle/>
          <a:p>
            <a:fld id="{2CDE2E65-0B2F-4AE9-ACE5-DD4B8132A339}" type="slidenum">
              <a:rPr lang="en-US" smtClean="0"/>
              <a:t>20</a:t>
            </a:fld>
            <a:endParaRPr lang="en-US"/>
          </a:p>
        </p:txBody>
      </p:sp>
    </p:spTree>
    <p:extLst>
      <p:ext uri="{BB962C8B-B14F-4D97-AF65-F5344CB8AC3E}">
        <p14:creationId xmlns:p14="http://schemas.microsoft.com/office/powerpoint/2010/main" val="276705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95% Of Our Radios has or will reach End-Of-Life in 2 years.  Explain End-Of-Life</a:t>
            </a:r>
          </a:p>
        </p:txBody>
      </p:sp>
      <p:sp>
        <p:nvSpPr>
          <p:cNvPr id="4" name="Slide Number Placeholder 3"/>
          <p:cNvSpPr>
            <a:spLocks noGrp="1"/>
          </p:cNvSpPr>
          <p:nvPr>
            <p:ph type="sldNum" sz="quarter" idx="5"/>
          </p:nvPr>
        </p:nvSpPr>
        <p:spPr/>
        <p:txBody>
          <a:bodyPr/>
          <a:lstStyle/>
          <a:p>
            <a:fld id="{2CDE2E65-0B2F-4AE9-ACE5-DD4B8132A339}" type="slidenum">
              <a:rPr lang="en-US" smtClean="0"/>
              <a:t>22</a:t>
            </a:fld>
            <a:endParaRPr lang="en-US"/>
          </a:p>
        </p:txBody>
      </p:sp>
    </p:spTree>
    <p:extLst>
      <p:ext uri="{BB962C8B-B14F-4D97-AF65-F5344CB8AC3E}">
        <p14:creationId xmlns:p14="http://schemas.microsoft.com/office/powerpoint/2010/main" val="354543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Tanker at Burnt Chimney would be 750-800K today.  Brush truck is F250  with 200 Gal. Tank.  Glade Hill &amp; Fork Mountain Engines Were $475K</a:t>
            </a:r>
          </a:p>
        </p:txBody>
      </p:sp>
      <p:sp>
        <p:nvSpPr>
          <p:cNvPr id="4" name="Slide Number Placeholder 3"/>
          <p:cNvSpPr>
            <a:spLocks noGrp="1"/>
          </p:cNvSpPr>
          <p:nvPr>
            <p:ph type="sldNum" sz="quarter" idx="5"/>
          </p:nvPr>
        </p:nvSpPr>
        <p:spPr/>
        <p:txBody>
          <a:bodyPr/>
          <a:lstStyle/>
          <a:p>
            <a:fld id="{2CDE2E65-0B2F-4AE9-ACE5-DD4B8132A339}" type="slidenum">
              <a:rPr lang="en-US" smtClean="0"/>
              <a:t>23</a:t>
            </a:fld>
            <a:endParaRPr lang="en-US"/>
          </a:p>
        </p:txBody>
      </p:sp>
    </p:spTree>
    <p:extLst>
      <p:ext uri="{BB962C8B-B14F-4D97-AF65-F5344CB8AC3E}">
        <p14:creationId xmlns:p14="http://schemas.microsoft.com/office/powerpoint/2010/main" val="307035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Unit Is Demers.</a:t>
            </a:r>
          </a:p>
        </p:txBody>
      </p:sp>
      <p:sp>
        <p:nvSpPr>
          <p:cNvPr id="4" name="Slide Number Placeholder 3"/>
          <p:cNvSpPr>
            <a:spLocks noGrp="1"/>
          </p:cNvSpPr>
          <p:nvPr>
            <p:ph type="sldNum" sz="quarter" idx="5"/>
          </p:nvPr>
        </p:nvSpPr>
        <p:spPr/>
        <p:txBody>
          <a:bodyPr/>
          <a:lstStyle/>
          <a:p>
            <a:fld id="{2CDE2E65-0B2F-4AE9-ACE5-DD4B8132A339}" type="slidenum">
              <a:rPr lang="en-US" smtClean="0"/>
              <a:t>24</a:t>
            </a:fld>
            <a:endParaRPr lang="en-US"/>
          </a:p>
        </p:txBody>
      </p:sp>
    </p:spTree>
    <p:extLst>
      <p:ext uri="{BB962C8B-B14F-4D97-AF65-F5344CB8AC3E}">
        <p14:creationId xmlns:p14="http://schemas.microsoft.com/office/powerpoint/2010/main" val="235759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Squad 2 FCRS at 8.2 Calls/Day, basically one call every 3 hours.  Average call 2.5-3 hours.</a:t>
            </a:r>
          </a:p>
        </p:txBody>
      </p:sp>
      <p:sp>
        <p:nvSpPr>
          <p:cNvPr id="4" name="Slide Number Placeholder 3"/>
          <p:cNvSpPr>
            <a:spLocks noGrp="1"/>
          </p:cNvSpPr>
          <p:nvPr>
            <p:ph type="sldNum" sz="quarter" idx="5"/>
          </p:nvPr>
        </p:nvSpPr>
        <p:spPr/>
        <p:txBody>
          <a:bodyPr/>
          <a:lstStyle/>
          <a:p>
            <a:fld id="{2CDE2E65-0B2F-4AE9-ACE5-DD4B8132A339}" type="slidenum">
              <a:rPr lang="en-US" smtClean="0"/>
              <a:t>32</a:t>
            </a:fld>
            <a:endParaRPr lang="en-US"/>
          </a:p>
        </p:txBody>
      </p:sp>
    </p:spTree>
    <p:extLst>
      <p:ext uri="{BB962C8B-B14F-4D97-AF65-F5344CB8AC3E}">
        <p14:creationId xmlns:p14="http://schemas.microsoft.com/office/powerpoint/2010/main" val="138446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Need For Additional Officer.  Increased Hours, Decrease In OT (30-40 Hours down to 5-7) &amp; Citizen Concerns, Improved Customer Service </a:t>
            </a:r>
          </a:p>
        </p:txBody>
      </p:sp>
      <p:sp>
        <p:nvSpPr>
          <p:cNvPr id="4" name="Slide Number Placeholder 3"/>
          <p:cNvSpPr>
            <a:spLocks noGrp="1"/>
          </p:cNvSpPr>
          <p:nvPr>
            <p:ph type="sldNum" sz="quarter" idx="5"/>
          </p:nvPr>
        </p:nvSpPr>
        <p:spPr/>
        <p:txBody>
          <a:bodyPr/>
          <a:lstStyle/>
          <a:p>
            <a:fld id="{2CDE2E65-0B2F-4AE9-ACE5-DD4B8132A339}" type="slidenum">
              <a:rPr lang="en-US" smtClean="0"/>
              <a:t>34</a:t>
            </a:fld>
            <a:endParaRPr lang="en-US"/>
          </a:p>
        </p:txBody>
      </p:sp>
    </p:spTree>
    <p:extLst>
      <p:ext uri="{BB962C8B-B14F-4D97-AF65-F5344CB8AC3E}">
        <p14:creationId xmlns:p14="http://schemas.microsoft.com/office/powerpoint/2010/main" val="824600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Require A Public Hearing</a:t>
            </a:r>
          </a:p>
        </p:txBody>
      </p:sp>
      <p:sp>
        <p:nvSpPr>
          <p:cNvPr id="4" name="Slide Number Placeholder 3"/>
          <p:cNvSpPr>
            <a:spLocks noGrp="1"/>
          </p:cNvSpPr>
          <p:nvPr>
            <p:ph type="sldNum" sz="quarter" idx="5"/>
          </p:nvPr>
        </p:nvSpPr>
        <p:spPr/>
        <p:txBody>
          <a:bodyPr/>
          <a:lstStyle/>
          <a:p>
            <a:fld id="{2CDE2E65-0B2F-4AE9-ACE5-DD4B8132A339}" type="slidenum">
              <a:rPr lang="en-US" smtClean="0"/>
              <a:t>39</a:t>
            </a:fld>
            <a:endParaRPr lang="en-US"/>
          </a:p>
        </p:txBody>
      </p:sp>
    </p:spTree>
    <p:extLst>
      <p:ext uri="{BB962C8B-B14F-4D97-AF65-F5344CB8AC3E}">
        <p14:creationId xmlns:p14="http://schemas.microsoft.com/office/powerpoint/2010/main" val="51042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These Fees Are For</a:t>
            </a:r>
          </a:p>
        </p:txBody>
      </p:sp>
      <p:sp>
        <p:nvSpPr>
          <p:cNvPr id="4" name="Slide Number Placeholder 3"/>
          <p:cNvSpPr>
            <a:spLocks noGrp="1"/>
          </p:cNvSpPr>
          <p:nvPr>
            <p:ph type="sldNum" sz="quarter" idx="5"/>
          </p:nvPr>
        </p:nvSpPr>
        <p:spPr/>
        <p:txBody>
          <a:bodyPr/>
          <a:lstStyle/>
          <a:p>
            <a:fld id="{2CDE2E65-0B2F-4AE9-ACE5-DD4B8132A339}" type="slidenum">
              <a:rPr lang="en-US" smtClean="0"/>
              <a:t>40</a:t>
            </a:fld>
            <a:endParaRPr lang="en-US"/>
          </a:p>
        </p:txBody>
      </p:sp>
    </p:spTree>
    <p:extLst>
      <p:ext uri="{BB962C8B-B14F-4D97-AF65-F5344CB8AC3E}">
        <p14:creationId xmlns:p14="http://schemas.microsoft.com/office/powerpoint/2010/main" val="384472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Maintenance funds are included in Operations Budget Request.</a:t>
            </a:r>
          </a:p>
        </p:txBody>
      </p:sp>
      <p:sp>
        <p:nvSpPr>
          <p:cNvPr id="4" name="Slide Number Placeholder 3"/>
          <p:cNvSpPr>
            <a:spLocks noGrp="1"/>
          </p:cNvSpPr>
          <p:nvPr>
            <p:ph type="sldNum" sz="quarter" idx="5"/>
          </p:nvPr>
        </p:nvSpPr>
        <p:spPr/>
        <p:txBody>
          <a:bodyPr/>
          <a:lstStyle/>
          <a:p>
            <a:fld id="{2CDE2E65-0B2F-4AE9-ACE5-DD4B8132A339}" type="slidenum">
              <a:rPr lang="en-US" smtClean="0"/>
              <a:t>41</a:t>
            </a:fld>
            <a:endParaRPr lang="en-US"/>
          </a:p>
        </p:txBody>
      </p:sp>
    </p:spTree>
    <p:extLst>
      <p:ext uri="{BB962C8B-B14F-4D97-AF65-F5344CB8AC3E}">
        <p14:creationId xmlns:p14="http://schemas.microsoft.com/office/powerpoint/2010/main" val="342128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Assisted With Additional Funding To Replace Attack 8 That Was Involved In A Crash</a:t>
            </a:r>
          </a:p>
        </p:txBody>
      </p:sp>
      <p:sp>
        <p:nvSpPr>
          <p:cNvPr id="4" name="Slide Number Placeholder 3"/>
          <p:cNvSpPr>
            <a:spLocks noGrp="1"/>
          </p:cNvSpPr>
          <p:nvPr>
            <p:ph type="sldNum" sz="quarter" idx="5"/>
          </p:nvPr>
        </p:nvSpPr>
        <p:spPr/>
        <p:txBody>
          <a:bodyPr/>
          <a:lstStyle/>
          <a:p>
            <a:fld id="{2CDE2E65-0B2F-4AE9-ACE5-DD4B8132A339}" type="slidenum">
              <a:rPr lang="en-US" smtClean="0"/>
              <a:t>5</a:t>
            </a:fld>
            <a:endParaRPr lang="en-US"/>
          </a:p>
        </p:txBody>
      </p:sp>
    </p:spTree>
    <p:extLst>
      <p:ext uri="{BB962C8B-B14F-4D97-AF65-F5344CB8AC3E}">
        <p14:creationId xmlns:p14="http://schemas.microsoft.com/office/powerpoint/2010/main" val="287677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$15,000 TO this Cost</a:t>
            </a:r>
          </a:p>
        </p:txBody>
      </p:sp>
      <p:sp>
        <p:nvSpPr>
          <p:cNvPr id="4" name="Slide Number Placeholder 3"/>
          <p:cNvSpPr>
            <a:spLocks noGrp="1"/>
          </p:cNvSpPr>
          <p:nvPr>
            <p:ph type="sldNum" sz="quarter" idx="5"/>
          </p:nvPr>
        </p:nvSpPr>
        <p:spPr/>
        <p:txBody>
          <a:bodyPr/>
          <a:lstStyle/>
          <a:p>
            <a:fld id="{2CDE2E65-0B2F-4AE9-ACE5-DD4B8132A339}" type="slidenum">
              <a:rPr lang="en-US" smtClean="0"/>
              <a:t>10</a:t>
            </a:fld>
            <a:endParaRPr lang="en-US"/>
          </a:p>
        </p:txBody>
      </p:sp>
    </p:spTree>
    <p:extLst>
      <p:ext uri="{BB962C8B-B14F-4D97-AF65-F5344CB8AC3E}">
        <p14:creationId xmlns:p14="http://schemas.microsoft.com/office/powerpoint/2010/main" val="111665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Would Suggest Inclusion Of EMS.  Staff Understood That Board Desire Was To Have A Match, Is That Still The Pleasure?  If So What %?</a:t>
            </a:r>
          </a:p>
        </p:txBody>
      </p:sp>
      <p:sp>
        <p:nvSpPr>
          <p:cNvPr id="4" name="Slide Number Placeholder 3"/>
          <p:cNvSpPr>
            <a:spLocks noGrp="1"/>
          </p:cNvSpPr>
          <p:nvPr>
            <p:ph type="sldNum" sz="quarter" idx="5"/>
          </p:nvPr>
        </p:nvSpPr>
        <p:spPr/>
        <p:txBody>
          <a:bodyPr/>
          <a:lstStyle/>
          <a:p>
            <a:fld id="{2CDE2E65-0B2F-4AE9-ACE5-DD4B8132A339}" type="slidenum">
              <a:rPr lang="en-US" smtClean="0"/>
              <a:t>12</a:t>
            </a:fld>
            <a:endParaRPr lang="en-US"/>
          </a:p>
        </p:txBody>
      </p:sp>
    </p:spTree>
    <p:extLst>
      <p:ext uri="{BB962C8B-B14F-4D97-AF65-F5344CB8AC3E}">
        <p14:creationId xmlns:p14="http://schemas.microsoft.com/office/powerpoint/2010/main" val="508050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 Staff do not have accident and sickness coverage—Eric Newman Story</a:t>
            </a:r>
          </a:p>
        </p:txBody>
      </p:sp>
      <p:sp>
        <p:nvSpPr>
          <p:cNvPr id="4" name="Slide Number Placeholder 3"/>
          <p:cNvSpPr>
            <a:spLocks noGrp="1"/>
          </p:cNvSpPr>
          <p:nvPr>
            <p:ph type="sldNum" sz="quarter" idx="5"/>
          </p:nvPr>
        </p:nvSpPr>
        <p:spPr/>
        <p:txBody>
          <a:bodyPr/>
          <a:lstStyle/>
          <a:p>
            <a:fld id="{2CDE2E65-0B2F-4AE9-ACE5-DD4B8132A339}" type="slidenum">
              <a:rPr lang="en-US" smtClean="0"/>
              <a:t>13</a:t>
            </a:fld>
            <a:endParaRPr lang="en-US"/>
          </a:p>
        </p:txBody>
      </p:sp>
    </p:spTree>
    <p:extLst>
      <p:ext uri="{BB962C8B-B14F-4D97-AF65-F5344CB8AC3E}">
        <p14:creationId xmlns:p14="http://schemas.microsoft.com/office/powerpoint/2010/main" val="141777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Questions/Comments</a:t>
            </a:r>
          </a:p>
        </p:txBody>
      </p:sp>
      <p:sp>
        <p:nvSpPr>
          <p:cNvPr id="4" name="Slide Number Placeholder 3"/>
          <p:cNvSpPr>
            <a:spLocks noGrp="1"/>
          </p:cNvSpPr>
          <p:nvPr>
            <p:ph type="sldNum" sz="quarter" idx="5"/>
          </p:nvPr>
        </p:nvSpPr>
        <p:spPr/>
        <p:txBody>
          <a:bodyPr/>
          <a:lstStyle/>
          <a:p>
            <a:fld id="{2CDE2E65-0B2F-4AE9-ACE5-DD4B8132A339}" type="slidenum">
              <a:rPr lang="en-US" smtClean="0"/>
              <a:t>14</a:t>
            </a:fld>
            <a:endParaRPr lang="en-US"/>
          </a:p>
        </p:txBody>
      </p:sp>
    </p:spTree>
    <p:extLst>
      <p:ext uri="{BB962C8B-B14F-4D97-AF65-F5344CB8AC3E}">
        <p14:creationId xmlns:p14="http://schemas.microsoft.com/office/powerpoint/2010/main" val="223400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1/12/2023 All Units were on calls between 10:30-11:30 and another call had to wait 34 minutes for ambulance for Chest/Dyspnea.  1/13/23 Dumped at 11:46 for 7 minutes.</a:t>
            </a:r>
          </a:p>
        </p:txBody>
      </p:sp>
      <p:sp>
        <p:nvSpPr>
          <p:cNvPr id="4" name="Slide Number Placeholder 3"/>
          <p:cNvSpPr>
            <a:spLocks noGrp="1"/>
          </p:cNvSpPr>
          <p:nvPr>
            <p:ph type="sldNum" sz="quarter" idx="5"/>
          </p:nvPr>
        </p:nvSpPr>
        <p:spPr/>
        <p:txBody>
          <a:bodyPr/>
          <a:lstStyle/>
          <a:p>
            <a:fld id="{2CDE2E65-0B2F-4AE9-ACE5-DD4B8132A339}" type="slidenum">
              <a:rPr lang="en-US" smtClean="0"/>
              <a:t>16</a:t>
            </a:fld>
            <a:endParaRPr lang="en-US"/>
          </a:p>
        </p:txBody>
      </p:sp>
    </p:spTree>
    <p:extLst>
      <p:ext uri="{BB962C8B-B14F-4D97-AF65-F5344CB8AC3E}">
        <p14:creationId xmlns:p14="http://schemas.microsoft.com/office/powerpoint/2010/main" val="123381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t>
            </a:r>
          </a:p>
        </p:txBody>
      </p:sp>
      <p:sp>
        <p:nvSpPr>
          <p:cNvPr id="4" name="Slide Number Placeholder 3"/>
          <p:cNvSpPr>
            <a:spLocks noGrp="1"/>
          </p:cNvSpPr>
          <p:nvPr>
            <p:ph type="sldNum" sz="quarter" idx="5"/>
          </p:nvPr>
        </p:nvSpPr>
        <p:spPr/>
        <p:txBody>
          <a:bodyPr/>
          <a:lstStyle/>
          <a:p>
            <a:fld id="{2CDE2E65-0B2F-4AE9-ACE5-DD4B8132A339}" type="slidenum">
              <a:rPr lang="en-US" smtClean="0"/>
              <a:t>17</a:t>
            </a:fld>
            <a:endParaRPr lang="en-US"/>
          </a:p>
        </p:txBody>
      </p:sp>
    </p:spTree>
    <p:extLst>
      <p:ext uri="{BB962C8B-B14F-4D97-AF65-F5344CB8AC3E}">
        <p14:creationId xmlns:p14="http://schemas.microsoft.com/office/powerpoint/2010/main" val="3888444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Less than 6 Minutes to Get Heart Beat.  Mention Recent NFL Example</a:t>
            </a:r>
          </a:p>
        </p:txBody>
      </p:sp>
      <p:sp>
        <p:nvSpPr>
          <p:cNvPr id="4" name="Slide Number Placeholder 3"/>
          <p:cNvSpPr>
            <a:spLocks noGrp="1"/>
          </p:cNvSpPr>
          <p:nvPr>
            <p:ph type="sldNum" sz="quarter" idx="5"/>
          </p:nvPr>
        </p:nvSpPr>
        <p:spPr/>
        <p:txBody>
          <a:bodyPr/>
          <a:lstStyle/>
          <a:p>
            <a:fld id="{2CDE2E65-0B2F-4AE9-ACE5-DD4B8132A339}" type="slidenum">
              <a:rPr lang="en-US" smtClean="0"/>
              <a:t>18</a:t>
            </a:fld>
            <a:endParaRPr lang="en-US"/>
          </a:p>
        </p:txBody>
      </p:sp>
    </p:spTree>
    <p:extLst>
      <p:ext uri="{BB962C8B-B14F-4D97-AF65-F5344CB8AC3E}">
        <p14:creationId xmlns:p14="http://schemas.microsoft.com/office/powerpoint/2010/main" val="4030827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7EAFB9-889D-41ED-A28D-1733ED58E1B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A7845-D20E-43E5-8F4B-D324EB5A552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998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EAFB9-889D-41ED-A28D-1733ED58E1B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2205829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EAFB9-889D-41ED-A28D-1733ED58E1B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3131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EAFB9-889D-41ED-A28D-1733ED58E1B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3753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7EAFB9-889D-41ED-A28D-1733ED58E1BB}"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A7845-D20E-43E5-8F4B-D324EB5A552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16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7EAFB9-889D-41ED-A28D-1733ED58E1BB}"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411668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7EAFB9-889D-41ED-A28D-1733ED58E1BB}"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372121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7EAFB9-889D-41ED-A28D-1733ED58E1BB}"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111363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A7EAFB9-889D-41ED-A28D-1733ED58E1BB}" type="datetimeFigureOut">
              <a:rPr lang="en-US" smtClean="0"/>
              <a:t>3/2/2023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419240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A7EAFB9-889D-41ED-A28D-1733ED58E1BB}" type="datetimeFigureOut">
              <a:rPr lang="en-US" smtClean="0"/>
              <a:t>3/2/2023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1CA7845-D20E-43E5-8F4B-D324EB5A552D}" type="slidenum">
              <a:rPr lang="en-US" smtClean="0"/>
              <a:t>‹#›</a:t>
            </a:fld>
            <a:endParaRPr lang="en-US"/>
          </a:p>
        </p:txBody>
      </p:sp>
    </p:spTree>
    <p:extLst>
      <p:ext uri="{BB962C8B-B14F-4D97-AF65-F5344CB8AC3E}">
        <p14:creationId xmlns:p14="http://schemas.microsoft.com/office/powerpoint/2010/main" val="349895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7EAFB9-889D-41ED-A28D-1733ED58E1BB}"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A7845-D20E-43E5-8F4B-D324EB5A552D}" type="slidenum">
              <a:rPr lang="en-US" smtClean="0"/>
              <a:t>‹#›</a:t>
            </a:fld>
            <a:endParaRPr lang="en-US"/>
          </a:p>
        </p:txBody>
      </p:sp>
    </p:spTree>
    <p:extLst>
      <p:ext uri="{BB962C8B-B14F-4D97-AF65-F5344CB8AC3E}">
        <p14:creationId xmlns:p14="http://schemas.microsoft.com/office/powerpoint/2010/main" val="59927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A7EAFB9-889D-41ED-A28D-1733ED58E1BB}" type="datetimeFigureOut">
              <a:rPr lang="en-US" smtClean="0"/>
              <a:t>3/2/2023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CA7845-D20E-43E5-8F4B-D324EB5A552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3377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e-generous-husband.com/2017/04/04/of-wants-and-needs/" TargetMode="External"/><Relationship Id="rId2" Type="http://schemas.openxmlformats.org/officeDocument/2006/relationships/image" Target="../media/image11.jpg"/><Relationship Id="rId1" Type="http://schemas.openxmlformats.org/officeDocument/2006/relationships/slideLayout" Target="../slideLayouts/slideLayout6.xml"/><Relationship Id="rId5" Type="http://schemas.openxmlformats.org/officeDocument/2006/relationships/hyperlink" Target="http://www.eoi.es/blogs/embasev/2015/06/14/el-marketing-satisface-o-genera-necesidades/" TargetMode="Externa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icserver.org/highway-signs2/t/thank-you.html"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lamorworld.com/stop-stressing-now-it-may-cause-diabetes/"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xhere.com/en/photo/919600"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freepngimg.com/png/70959-united-wealth-money-dollar-illustration-states-stock"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echzim.co.zw/2017/11/us-dollar-return-banks-atms/"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pngall.com/money-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cak757/40342794342"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duperrin.com/english/2021/03/02/how-to-prioritize-your-employee-experience-initiative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A28CD-3242-4D5F-9C0B-45CA022D6CE7}"/>
              </a:ext>
            </a:extLst>
          </p:cNvPr>
          <p:cNvSpPr>
            <a:spLocks noGrp="1"/>
          </p:cNvSpPr>
          <p:nvPr>
            <p:ph type="ctrTitle"/>
          </p:nvPr>
        </p:nvSpPr>
        <p:spPr>
          <a:xfrm>
            <a:off x="5289754" y="639097"/>
            <a:ext cx="6253317" cy="3686015"/>
          </a:xfrm>
        </p:spPr>
        <p:txBody>
          <a:bodyPr>
            <a:normAutofit/>
          </a:bodyPr>
          <a:lstStyle/>
          <a:p>
            <a:pPr algn="ctr"/>
            <a:r>
              <a:rPr lang="en-US" sz="4800" dirty="0"/>
              <a:t>FY 23 Public Safety BOS Budget Work Session</a:t>
            </a:r>
          </a:p>
        </p:txBody>
      </p:sp>
      <p:sp>
        <p:nvSpPr>
          <p:cNvPr id="3" name="Subtitle 2">
            <a:extLst>
              <a:ext uri="{FF2B5EF4-FFF2-40B4-BE49-F238E27FC236}">
                <a16:creationId xmlns:a16="http://schemas.microsoft.com/office/drawing/2014/main" id="{D38E0D74-053B-4061-A6C6-54E48FBE3EEE}"/>
              </a:ext>
            </a:extLst>
          </p:cNvPr>
          <p:cNvSpPr>
            <a:spLocks noGrp="1"/>
          </p:cNvSpPr>
          <p:nvPr>
            <p:ph type="subTitle" idx="1"/>
          </p:nvPr>
        </p:nvSpPr>
        <p:spPr>
          <a:xfrm>
            <a:off x="5289753" y="4455621"/>
            <a:ext cx="6269347" cy="1238616"/>
          </a:xfrm>
        </p:spPr>
        <p:txBody>
          <a:bodyPr>
            <a:noAutofit/>
          </a:bodyPr>
          <a:lstStyle/>
          <a:p>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Franklin County’s Department of Public Safety is dedicated to providing Emergency services, to include, but not limited to, fire, emergency medical services, animal control and emergency management that are delivered in a timely and efficient manner by well-trained and dedicated career and volunteer professionals.</a:t>
            </a:r>
          </a:p>
        </p:txBody>
      </p:sp>
      <p:pic>
        <p:nvPicPr>
          <p:cNvPr id="5" name="Picture 4" descr="Logo&#10;&#10;Description automatically generated">
            <a:extLst>
              <a:ext uri="{FF2B5EF4-FFF2-40B4-BE49-F238E27FC236}">
                <a16:creationId xmlns:a16="http://schemas.microsoft.com/office/drawing/2014/main" id="{10BAF32E-8855-4258-9E6C-EAF6B5A02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00" y="2409825"/>
            <a:ext cx="2631274" cy="3147599"/>
          </a:xfrm>
          <a:prstGeom prst="rect">
            <a:avLst/>
          </a:prstGeom>
        </p:spPr>
      </p:pic>
      <p:cxnSp>
        <p:nvCxnSpPr>
          <p:cNvPr id="19" name="Straight Connector 11">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3">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5">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60943E28-67FC-B29C-3E5D-EC5BF9903DE3}"/>
              </a:ext>
            </a:extLst>
          </p:cNvPr>
          <p:cNvSpPr/>
          <p:nvPr/>
        </p:nvSpPr>
        <p:spPr>
          <a:xfrm>
            <a:off x="481577" y="523684"/>
            <a:ext cx="2631274" cy="400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January 17, 2023</a:t>
            </a:r>
          </a:p>
        </p:txBody>
      </p:sp>
    </p:spTree>
    <p:extLst>
      <p:ext uri="{BB962C8B-B14F-4D97-AF65-F5344CB8AC3E}">
        <p14:creationId xmlns:p14="http://schemas.microsoft.com/office/powerpoint/2010/main" val="4252996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B32BC-C235-BDAC-082E-DC44628F4CA5}"/>
              </a:ext>
            </a:extLst>
          </p:cNvPr>
          <p:cNvSpPr>
            <a:spLocks noGrp="1"/>
          </p:cNvSpPr>
          <p:nvPr>
            <p:ph type="title"/>
          </p:nvPr>
        </p:nvSpPr>
        <p:spPr>
          <a:xfrm>
            <a:off x="1097280" y="286603"/>
            <a:ext cx="10058400" cy="943483"/>
          </a:xfrm>
        </p:spPr>
        <p:txBody>
          <a:bodyPr/>
          <a:lstStyle/>
          <a:p>
            <a:pPr algn="ctr"/>
            <a:r>
              <a:rPr kumimoji="0" lang="en-US" sz="4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Fire Apparatus Replacement Program</a:t>
            </a:r>
            <a:endParaRPr lang="en-US" dirty="0"/>
          </a:p>
        </p:txBody>
      </p:sp>
      <p:sp>
        <p:nvSpPr>
          <p:cNvPr id="3" name="Content Placeholder 2">
            <a:extLst>
              <a:ext uri="{FF2B5EF4-FFF2-40B4-BE49-F238E27FC236}">
                <a16:creationId xmlns:a16="http://schemas.microsoft.com/office/drawing/2014/main" id="{6AD54A6D-102E-CF3F-CA9D-D175D7F79B07}"/>
              </a:ext>
            </a:extLst>
          </p:cNvPr>
          <p:cNvSpPr>
            <a:spLocks noGrp="1"/>
          </p:cNvSpPr>
          <p:nvPr>
            <p:ph idx="1"/>
          </p:nvPr>
        </p:nvSpPr>
        <p:spPr/>
        <p:txBody>
          <a:bodyPr/>
          <a:lstStyle/>
          <a:p>
            <a:pPr marL="201168" marR="0" lvl="1" indent="0" algn="ctr"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b="1" i="0" u="sng"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Callaway VFD Tanker Was Recommended Based On Both Methods</a:t>
            </a:r>
          </a:p>
          <a:p>
            <a:pPr marL="201168" lvl="1" indent="0">
              <a:buClr>
                <a:srgbClr val="E48312"/>
              </a:buClr>
              <a:buNone/>
              <a:defRPr/>
            </a:pPr>
            <a:endPar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Current Quote (11/21/22) Of $451,842. ($466,842.00)  Quote Expires 1/21/2023</a:t>
            </a: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$5,100.00 Prepay Discount If Prepaid When Ordered</a:t>
            </a: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Anticipated Delivery Date 565 Days After Order</a:t>
            </a: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Callaway VFD Membership Has Approved This Vehicle</a:t>
            </a: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Respectfully Recommend Moving Forward With Callaway VFD Tanker In Upcoming Budget</a:t>
            </a:r>
          </a:p>
          <a:p>
            <a:endParaRPr lang="en-US" dirty="0"/>
          </a:p>
        </p:txBody>
      </p:sp>
      <p:pic>
        <p:nvPicPr>
          <p:cNvPr id="5" name="Picture 4" descr="A fire truck parked outside a building&#10;&#10;Description automatically generated with low confidence">
            <a:extLst>
              <a:ext uri="{FF2B5EF4-FFF2-40B4-BE49-F238E27FC236}">
                <a16:creationId xmlns:a16="http://schemas.microsoft.com/office/drawing/2014/main" id="{18FC2CFC-3AE9-515B-C22E-35973D18B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996" y="4103913"/>
            <a:ext cx="2942968" cy="2108043"/>
          </a:xfrm>
          <a:prstGeom prst="rect">
            <a:avLst/>
          </a:prstGeom>
        </p:spPr>
      </p:pic>
    </p:spTree>
    <p:extLst>
      <p:ext uri="{BB962C8B-B14F-4D97-AF65-F5344CB8AC3E}">
        <p14:creationId xmlns:p14="http://schemas.microsoft.com/office/powerpoint/2010/main" val="2892184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2B4C-61C0-CE1D-3E4B-DBE15EEA1B2F}"/>
              </a:ext>
            </a:extLst>
          </p:cNvPr>
          <p:cNvSpPr>
            <a:spLocks noGrp="1"/>
          </p:cNvSpPr>
          <p:nvPr>
            <p:ph type="title"/>
          </p:nvPr>
        </p:nvSpPr>
        <p:spPr>
          <a:xfrm>
            <a:off x="1097280" y="286604"/>
            <a:ext cx="10058400" cy="927154"/>
          </a:xfrm>
        </p:spPr>
        <p:txBody>
          <a:bodyPr/>
          <a:lstStyle/>
          <a:p>
            <a:pPr algn="ctr"/>
            <a:r>
              <a:rPr lang="en-US" dirty="0">
                <a:latin typeface="Times New Roman" panose="02020603050405020304" pitchFamily="18" charset="0"/>
                <a:cs typeface="Times New Roman" panose="02020603050405020304" pitchFamily="18" charset="0"/>
              </a:rPr>
              <a:t>“Pilot” Maintenance Program</a:t>
            </a:r>
          </a:p>
        </p:txBody>
      </p:sp>
      <p:sp>
        <p:nvSpPr>
          <p:cNvPr id="3" name="Content Placeholder 2">
            <a:extLst>
              <a:ext uri="{FF2B5EF4-FFF2-40B4-BE49-F238E27FC236}">
                <a16:creationId xmlns:a16="http://schemas.microsoft.com/office/drawing/2014/main" id="{5FBEF6E1-8D7E-0181-8628-63C2D5A7099D}"/>
              </a:ext>
            </a:extLst>
          </p:cNvPr>
          <p:cNvSpPr>
            <a:spLocks noGrp="1"/>
          </p:cNvSpPr>
          <p:nvPr>
            <p:ph idx="1"/>
          </p:nvPr>
        </p:nvSpPr>
        <p:spPr>
          <a:xfrm>
            <a:off x="1097280" y="1873405"/>
            <a:ext cx="10058400" cy="3995689"/>
          </a:xfrm>
        </p:spPr>
        <p:txBody>
          <a:bodyPr>
            <a:normAutofit/>
          </a:bodyPr>
          <a:lstStyle/>
          <a:p>
            <a:pPr lvl="5">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Board Asked Staff To Explore Providing More Maintenance Funding To Volunteers</a:t>
            </a:r>
          </a:p>
          <a:p>
            <a:pPr lvl="5">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Five (5) Years Of Maintenance Data Requested From Volunteer Fire/EMS Agencies</a:t>
            </a:r>
          </a:p>
          <a:p>
            <a:pPr lvl="5">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Average Compiled From Data Received</a:t>
            </a:r>
          </a:p>
          <a:p>
            <a:pPr lvl="5">
              <a:buFont typeface="Courier New" panose="02070309020205020404" pitchFamily="49" charset="0"/>
              <a:buChar char="o"/>
            </a:pP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Initially “Pilot” Will Begin With “Seed” Money</a:t>
            </a:r>
          </a:p>
          <a:p>
            <a:pPr lvl="5">
              <a:buFont typeface="Courier New" panose="02070309020205020404" pitchFamily="49" charset="0"/>
              <a:buChar char="o"/>
            </a:pP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Additional Funding Requested In Operations Budget ($135K)</a:t>
            </a:r>
          </a:p>
          <a:p>
            <a:pPr lvl="5">
              <a:buFont typeface="Courier New" panose="02070309020205020404" pitchFamily="49" charset="0"/>
              <a:buChar char="o"/>
            </a:pPr>
            <a:r>
              <a:rPr lang="en-US" sz="1600" dirty="0">
                <a:solidFill>
                  <a:srgbClr val="000000">
                    <a:lumMod val="75000"/>
                    <a:lumOff val="25000"/>
                  </a:srgbClr>
                </a:solidFill>
                <a:latin typeface="Times New Roman" panose="02020603050405020304" pitchFamily="18" charset="0"/>
                <a:cs typeface="Times New Roman" panose="02020603050405020304" pitchFamily="18" charset="0"/>
              </a:rPr>
              <a:t>Allows County To Begin</a:t>
            </a: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Reimbursement For Expenses Incurred By Volunteer Agencies</a:t>
            </a:r>
            <a:endParaRPr lang="en-US" sz="1600" dirty="0">
              <a:solidFill>
                <a:srgbClr val="000000">
                  <a:lumMod val="75000"/>
                  <a:lumOff val="25000"/>
                </a:srgbClr>
              </a:solidFill>
              <a:latin typeface="Times New Roman" panose="02020603050405020304" pitchFamily="18" charset="0"/>
              <a:cs typeface="Times New Roman" panose="02020603050405020304" pitchFamily="18" charset="0"/>
            </a:endParaRPr>
          </a:p>
          <a:p>
            <a:pPr lvl="5">
              <a:buFont typeface="Courier New" panose="02070309020205020404" pitchFamily="49" charset="0"/>
              <a:buChar char="o"/>
            </a:pP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Recommend A Funding “Cap” Be Placed On Each Department As Part Of “Pilot” Program</a:t>
            </a:r>
          </a:p>
          <a:p>
            <a:pPr lvl="5">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Allows For Collection Of Long-Term Maintenance Data For Fleet Management</a:t>
            </a:r>
          </a:p>
          <a:p>
            <a:pPr lvl="5">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Development Of Routine Maintenance </a:t>
            </a:r>
            <a:r>
              <a:rPr lang="en-US" sz="1600" b="1" u="sng" dirty="0">
                <a:latin typeface="Times New Roman" panose="02020603050405020304" pitchFamily="18" charset="0"/>
                <a:cs typeface="Times New Roman" panose="02020603050405020304" pitchFamily="18" charset="0"/>
              </a:rPr>
              <a:t>MAY</a:t>
            </a:r>
            <a:r>
              <a:rPr lang="en-US" sz="1600" dirty="0">
                <a:latin typeface="Times New Roman" panose="02020603050405020304" pitchFamily="18" charset="0"/>
                <a:cs typeface="Times New Roman" panose="02020603050405020304" pitchFamily="18" charset="0"/>
              </a:rPr>
              <a:t> Extend Life Of Apparatus</a:t>
            </a:r>
          </a:p>
          <a:p>
            <a:pPr lvl="5">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Consider Pre-Approved Repair Facilities Determined In Collaboration With Volunteer Leadership</a:t>
            </a:r>
          </a:p>
          <a:p>
            <a:pPr lvl="7">
              <a:buSzPct val="8500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Example:  Liability Insurance, Capabilities, Etc.</a:t>
            </a:r>
          </a:p>
          <a:p>
            <a:pPr marL="1271400" lvl="7" indent="0">
              <a:buSzPct val="85000"/>
              <a:buNone/>
            </a:pPr>
            <a:endParaRPr lang="en-US" sz="1600" dirty="0">
              <a:latin typeface="Times New Roman" panose="02020603050405020304" pitchFamily="18" charset="0"/>
              <a:cs typeface="Times New Roman" panose="02020603050405020304" pitchFamily="18" charset="0"/>
            </a:endParaRPr>
          </a:p>
          <a:p>
            <a:pPr marL="1271400" lvl="7" indent="0">
              <a:buSzPct val="85000"/>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468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4D8A-3601-3574-0CE6-630C466F930A}"/>
              </a:ext>
            </a:extLst>
          </p:cNvPr>
          <p:cNvSpPr>
            <a:spLocks noGrp="1"/>
          </p:cNvSpPr>
          <p:nvPr>
            <p:ph type="title"/>
          </p:nvPr>
        </p:nvSpPr>
        <p:spPr>
          <a:xfrm>
            <a:off x="1097280" y="286603"/>
            <a:ext cx="10058400" cy="837939"/>
          </a:xfrm>
        </p:spPr>
        <p:txBody>
          <a:bodyPr/>
          <a:lstStyle/>
          <a:p>
            <a:pPr algn="ctr"/>
            <a:r>
              <a:rPr lang="en-US" dirty="0">
                <a:latin typeface="Times New Roman" panose="02020603050405020304" pitchFamily="18" charset="0"/>
                <a:cs typeface="Times New Roman" panose="02020603050405020304" pitchFamily="18" charset="0"/>
              </a:rPr>
              <a:t>Volunteer Grant Program</a:t>
            </a:r>
          </a:p>
        </p:txBody>
      </p:sp>
      <p:sp>
        <p:nvSpPr>
          <p:cNvPr id="3" name="Content Placeholder 2">
            <a:extLst>
              <a:ext uri="{FF2B5EF4-FFF2-40B4-BE49-F238E27FC236}">
                <a16:creationId xmlns:a16="http://schemas.microsoft.com/office/drawing/2014/main" id="{37FD3D28-697F-57CD-06A7-FDA0C84B2E13}"/>
              </a:ext>
            </a:extLst>
          </p:cNvPr>
          <p:cNvSpPr>
            <a:spLocks noGrp="1"/>
          </p:cNvSpPr>
          <p:nvPr>
            <p:ph idx="1"/>
          </p:nvPr>
        </p:nvSpPr>
        <p:spPr>
          <a:xfrm>
            <a:off x="1066800" y="1362976"/>
            <a:ext cx="10058400" cy="4356284"/>
          </a:xfrm>
        </p:spPr>
        <p:txBody>
          <a:bodyPr>
            <a:normAutofit/>
          </a:bodyPr>
          <a:lstStyle/>
          <a:p>
            <a:pPr marL="91440" marR="0" lvl="0" indent="-91440" algn="ctr"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lang="en-US" dirty="0">
                <a:solidFill>
                  <a:srgbClr val="000000">
                    <a:lumMod val="75000"/>
                    <a:lumOff val="25000"/>
                  </a:srgbClr>
                </a:solidFill>
                <a:latin typeface="Calibri" panose="020F0502020204030204"/>
              </a:rPr>
              <a:t>	</a:t>
            </a: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$50,000 Of One-Time Funds Have Been Budgeted</a:t>
            </a: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Staff Developed “Draft” Application Process</a:t>
            </a: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“Draft” Provided To Volunteer Fire Association In Summer</a:t>
            </a: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“Draft” (V.2) Returned By Volunteer Fire Association With Changes</a:t>
            </a: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Reviewed By County Staff With Suggestions Noted</a:t>
            </a:r>
          </a:p>
          <a:p>
            <a:pPr marL="761238" lvl="2"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EMS Inclusion, Match Requirement, </a:t>
            </a: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Reimbursement Based</a:t>
            </a:r>
            <a:endParaRPr lang="en-US" dirty="0">
              <a:solidFill>
                <a:srgbClr val="000000">
                  <a:lumMod val="75000"/>
                  <a:lumOff val="25000"/>
                </a:srgbClr>
              </a:solidFill>
              <a:latin typeface="Times New Roman" panose="02020603050405020304" pitchFamily="18" charset="0"/>
              <a:cs typeface="Times New Roman" panose="02020603050405020304" pitchFamily="18" charset="0"/>
            </a:endParaRP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This Program Could Fund Several Of The Requested Volunteer Capital Items</a:t>
            </a: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One (1) Application Has Been Submitted To Public Safety For This Program</a:t>
            </a:r>
          </a:p>
          <a:p>
            <a:pPr marL="578358" lvl="1" indent="-285750">
              <a:spcBef>
                <a:spcPts val="1200"/>
              </a:spcBef>
              <a:spcAft>
                <a:spcPts val="200"/>
              </a:spcAft>
              <a:buClr>
                <a:srgbClr val="E48312"/>
              </a:buClr>
              <a:buSzPct val="100000"/>
              <a:buFont typeface="Courier New" panose="02070309020205020404" pitchFamily="49" charset="0"/>
              <a:buChar char="o"/>
              <a:defRPr/>
            </a:pPr>
            <a:r>
              <a:rPr lang="en-US" dirty="0">
                <a:solidFill>
                  <a:srgbClr val="000000">
                    <a:lumMod val="75000"/>
                    <a:lumOff val="25000"/>
                  </a:srgbClr>
                </a:solidFill>
                <a:latin typeface="Times New Roman" panose="02020603050405020304" pitchFamily="18" charset="0"/>
                <a:cs typeface="Times New Roman" panose="02020603050405020304" pitchFamily="18" charset="0"/>
              </a:rPr>
              <a:t>Callaway VFD Requested $6,500 For Extrication Tool</a:t>
            </a:r>
            <a:endPar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49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728F-99F0-414A-9459-2C67B3D2377C}"/>
              </a:ext>
            </a:extLst>
          </p:cNvPr>
          <p:cNvSpPr>
            <a:spLocks noGrp="1"/>
          </p:cNvSpPr>
          <p:nvPr>
            <p:ph type="title"/>
          </p:nvPr>
        </p:nvSpPr>
        <p:spPr>
          <a:xfrm>
            <a:off x="635000" y="640823"/>
            <a:ext cx="3418659" cy="5583148"/>
          </a:xfrm>
        </p:spPr>
        <p:txBody>
          <a:bodyPr anchor="ctr">
            <a:normAutofit/>
          </a:bodyPr>
          <a:lstStyle/>
          <a:p>
            <a:r>
              <a:rPr lang="en-US" sz="5000" b="1" dirty="0">
                <a:latin typeface="Times New Roman" panose="02020603050405020304" pitchFamily="18" charset="0"/>
                <a:cs typeface="Times New Roman" panose="02020603050405020304" pitchFamily="18" charset="0"/>
              </a:rPr>
              <a:t>Volunteer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Funding Provided By Franklin County</a:t>
            </a:r>
          </a:p>
        </p:txBody>
      </p:sp>
      <p:graphicFrame>
        <p:nvGraphicFramePr>
          <p:cNvPr id="21" name="Content Placeholder 2">
            <a:extLst>
              <a:ext uri="{FF2B5EF4-FFF2-40B4-BE49-F238E27FC236}">
                <a16:creationId xmlns:a16="http://schemas.microsoft.com/office/drawing/2014/main" id="{16576A73-9559-4179-BE7F-12567200D5DC}"/>
              </a:ext>
            </a:extLst>
          </p:cNvPr>
          <p:cNvGraphicFramePr>
            <a:graphicFrameLocks noGrp="1"/>
          </p:cNvGraphicFramePr>
          <p:nvPr>
            <p:ph idx="1"/>
            <p:extLst>
              <p:ext uri="{D42A27DB-BD31-4B8C-83A1-F6EECF244321}">
                <p14:modId xmlns:p14="http://schemas.microsoft.com/office/powerpoint/2010/main" val="9600199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23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5A38-8801-464E-ADFB-7A4815894473}"/>
              </a:ext>
            </a:extLst>
          </p:cNvPr>
          <p:cNvSpPr>
            <a:spLocks noGrp="1"/>
          </p:cNvSpPr>
          <p:nvPr>
            <p:ph type="title"/>
          </p:nvPr>
        </p:nvSpPr>
        <p:spPr>
          <a:xfrm>
            <a:off x="1097280" y="286604"/>
            <a:ext cx="10058400" cy="878168"/>
          </a:xfrm>
        </p:spPr>
        <p:txBody>
          <a:bodyPr/>
          <a:lstStyle/>
          <a:p>
            <a:pPr algn="ctr"/>
            <a:r>
              <a:rPr lang="en-US" dirty="0">
                <a:latin typeface="Times New Roman" panose="02020603050405020304" pitchFamily="18" charset="0"/>
                <a:cs typeface="Times New Roman" panose="02020603050405020304" pitchFamily="18" charset="0"/>
              </a:rPr>
              <a:t>Questions/Comments</a:t>
            </a:r>
          </a:p>
        </p:txBody>
      </p:sp>
      <p:pic>
        <p:nvPicPr>
          <p:cNvPr id="5" name="Content Placeholder 4" descr="Question mark against red wall">
            <a:extLst>
              <a:ext uri="{FF2B5EF4-FFF2-40B4-BE49-F238E27FC236}">
                <a16:creationId xmlns:a16="http://schemas.microsoft.com/office/drawing/2014/main" id="{A7BF7463-0242-4D86-B687-FC89AB4681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8525" y="1846263"/>
            <a:ext cx="4105274" cy="4022725"/>
          </a:xfrm>
        </p:spPr>
      </p:pic>
      <p:pic>
        <p:nvPicPr>
          <p:cNvPr id="7" name="Picture 6" descr="Firefighters in uniform">
            <a:extLst>
              <a:ext uri="{FF2B5EF4-FFF2-40B4-BE49-F238E27FC236}">
                <a16:creationId xmlns:a16="http://schemas.microsoft.com/office/drawing/2014/main" id="{B76A48CD-3F58-428F-B233-3AEF3A4CE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1" y="1846263"/>
            <a:ext cx="5448299" cy="3632199"/>
          </a:xfrm>
          <a:prstGeom prst="rect">
            <a:avLst/>
          </a:prstGeom>
        </p:spPr>
      </p:pic>
    </p:spTree>
    <p:extLst>
      <p:ext uri="{BB962C8B-B14F-4D97-AF65-F5344CB8AC3E}">
        <p14:creationId xmlns:p14="http://schemas.microsoft.com/office/powerpoint/2010/main" val="195329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E0A6-FF0D-469A-BE09-DDB334790CDC}"/>
              </a:ext>
            </a:extLst>
          </p:cNvPr>
          <p:cNvSpPr>
            <a:spLocks noGrp="1"/>
          </p:cNvSpPr>
          <p:nvPr>
            <p:ph type="title"/>
          </p:nvPr>
        </p:nvSpPr>
        <p:spPr>
          <a:xfrm>
            <a:off x="1097280" y="286604"/>
            <a:ext cx="10058400" cy="927154"/>
          </a:xfrm>
        </p:spPr>
        <p:txBody>
          <a:bodyPr/>
          <a:lstStyle/>
          <a:p>
            <a:pPr algn="ctr"/>
            <a:r>
              <a:rPr lang="en-US" dirty="0">
                <a:latin typeface="Times New Roman" panose="02020603050405020304" pitchFamily="18" charset="0"/>
                <a:cs typeface="Times New Roman" panose="02020603050405020304" pitchFamily="18" charset="0"/>
              </a:rPr>
              <a:t>Work Session Topics</a:t>
            </a:r>
          </a:p>
        </p:txBody>
      </p:sp>
      <p:sp>
        <p:nvSpPr>
          <p:cNvPr id="3" name="Content Placeholder 2">
            <a:extLst>
              <a:ext uri="{FF2B5EF4-FFF2-40B4-BE49-F238E27FC236}">
                <a16:creationId xmlns:a16="http://schemas.microsoft.com/office/drawing/2014/main" id="{6867B775-3AC3-4755-AE5F-07D30D39262F}"/>
              </a:ext>
            </a:extLst>
          </p:cNvPr>
          <p:cNvSpPr>
            <a:spLocks noGrp="1"/>
          </p:cNvSpPr>
          <p:nvPr>
            <p:ph idx="1"/>
          </p:nvPr>
        </p:nvSpPr>
        <p:spPr/>
        <p:txBody>
          <a:bodyPr>
            <a:normAutofit fontScale="92500" lnSpcReduction="10000"/>
          </a:bodyPr>
          <a:lstStyle/>
          <a:p>
            <a:pPr marL="0" indent="0">
              <a:buNone/>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Review of Previous Work session</a:t>
            </a:r>
            <a:endParaRPr kumimoji="0" lang="en-US" sz="12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201168" lvl="1" indent="0">
              <a:buNone/>
            </a:pPr>
            <a:endPar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lvl="1"/>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Apparatus Replacement Formula</a:t>
            </a:r>
          </a:p>
          <a:p>
            <a:pPr lvl="1"/>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Apparatus Maintenance</a:t>
            </a:r>
          </a:p>
          <a:p>
            <a:pPr lvl="1"/>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Volunteer Grant Program</a:t>
            </a:r>
          </a:p>
          <a:p>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FY 23-24 Budget Work session  </a:t>
            </a:r>
          </a:p>
          <a:p>
            <a:pPr lvl="1">
              <a:buClr>
                <a:srgbClr val="E48312"/>
              </a:buClr>
              <a:defRPr/>
            </a:pPr>
            <a:endParaRPr lang="en-US" sz="1600" b="1" dirty="0">
              <a:solidFill>
                <a:srgbClr val="000000">
                  <a:lumMod val="75000"/>
                  <a:lumOff val="25000"/>
                </a:srgbClr>
              </a:solidFill>
              <a:latin typeface="Times New Roman" panose="02020603050405020304" pitchFamily="18" charset="0"/>
              <a:cs typeface="Times New Roman" panose="02020603050405020304" pitchFamily="18" charset="0"/>
            </a:endParaRPr>
          </a:p>
          <a:p>
            <a:pPr lvl="1">
              <a:buClr>
                <a:srgbClr val="E48312"/>
              </a:buClr>
              <a:defRPr/>
            </a:pPr>
            <a:r>
              <a:rPr kumimoji="0" lang="en-US" sz="1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Capital Budget</a:t>
            </a:r>
          </a:p>
          <a:p>
            <a:pPr lvl="1">
              <a:buClr>
                <a:srgbClr val="E48312"/>
              </a:buClr>
              <a:defRPr/>
            </a:pPr>
            <a:r>
              <a:rPr kumimoji="0" lang="en-US" sz="1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Operating Budget</a:t>
            </a:r>
          </a:p>
          <a:p>
            <a:pPr lvl="1">
              <a:buClr>
                <a:srgbClr val="E48312"/>
              </a:buClr>
              <a:defRPr/>
            </a:pPr>
            <a:r>
              <a:rPr kumimoji="0" lang="en-US" sz="1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Potential Revenue</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lang="en-US" sz="1800" dirty="0">
                <a:solidFill>
                  <a:srgbClr val="000000">
                    <a:lumMod val="75000"/>
                    <a:lumOff val="25000"/>
                  </a:srgbClr>
                </a:solidFill>
                <a:latin typeface="Calibri" panose="020F0502020204030204"/>
              </a:rPr>
              <a:t>  </a:t>
            </a: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endParaRPr lang="en-US" dirty="0"/>
          </a:p>
        </p:txBody>
      </p:sp>
      <p:pic>
        <p:nvPicPr>
          <p:cNvPr id="5" name="Picture 4" descr="A picture containing truck, sky, outdoor, road&#10;&#10;Description automatically generated">
            <a:extLst>
              <a:ext uri="{FF2B5EF4-FFF2-40B4-BE49-F238E27FC236}">
                <a16:creationId xmlns:a16="http://schemas.microsoft.com/office/drawing/2014/main" id="{33D22E9F-CA9F-4128-8C59-DF100DB69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63" y="1922370"/>
            <a:ext cx="7782161" cy="4377465"/>
          </a:xfrm>
          <a:prstGeom prst="rect">
            <a:avLst/>
          </a:prstGeom>
        </p:spPr>
      </p:pic>
    </p:spTree>
    <p:extLst>
      <p:ext uri="{BB962C8B-B14F-4D97-AF65-F5344CB8AC3E}">
        <p14:creationId xmlns:p14="http://schemas.microsoft.com/office/powerpoint/2010/main" val="643518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C66D-F807-4FA7-B9C4-488C22ECB4F1}"/>
              </a:ext>
            </a:extLst>
          </p:cNvPr>
          <p:cNvSpPr>
            <a:spLocks noGrp="1"/>
          </p:cNvSpPr>
          <p:nvPr>
            <p:ph type="title"/>
          </p:nvPr>
        </p:nvSpPr>
        <p:spPr>
          <a:xfrm>
            <a:off x="1097280" y="286603"/>
            <a:ext cx="10058400" cy="905383"/>
          </a:xfrm>
        </p:spPr>
        <p:txBody>
          <a:bodyPr/>
          <a:lstStyle/>
          <a:p>
            <a:pPr algn="ctr"/>
            <a:r>
              <a:rPr lang="en-US" dirty="0"/>
              <a:t> </a:t>
            </a:r>
            <a:r>
              <a:rPr lang="en-US" dirty="0">
                <a:latin typeface="Times New Roman" panose="02020603050405020304" pitchFamily="18" charset="0"/>
                <a:cs typeface="Times New Roman" panose="02020603050405020304" pitchFamily="18" charset="0"/>
              </a:rPr>
              <a:t>Daily Fire/EMS Field Staffing Levels</a:t>
            </a:r>
          </a:p>
        </p:txBody>
      </p:sp>
      <p:sp>
        <p:nvSpPr>
          <p:cNvPr id="3" name="Content Placeholder 2">
            <a:extLst>
              <a:ext uri="{FF2B5EF4-FFF2-40B4-BE49-F238E27FC236}">
                <a16:creationId xmlns:a16="http://schemas.microsoft.com/office/drawing/2014/main" id="{5F9860FB-32BE-44AA-A5D1-3F0F1D073CE0}"/>
              </a:ext>
            </a:extLst>
          </p:cNvPr>
          <p:cNvSpPr>
            <a:spLocks noGrp="1"/>
          </p:cNvSpPr>
          <p:nvPr>
            <p:ph idx="1"/>
          </p:nvPr>
        </p:nvSpPr>
        <p:spPr/>
        <p:txBody>
          <a:bodyPr>
            <a:normAutofit fontScale="25000" lnSpcReduction="20000"/>
          </a:bodyPr>
          <a:lstStyle/>
          <a:p>
            <a:pPr marL="0" indent="0">
              <a:buNone/>
            </a:pP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5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Times New Roman" panose="02020603050405020304" pitchFamily="18" charset="0"/>
              </a:rPr>
              <a:t>	</a:t>
            </a:r>
            <a:r>
              <a:rPr kumimoji="0" lang="en-US" sz="72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1 Operations Captain 	24/7/365</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72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1 Operations Lieutenant 	24/7/365</a:t>
            </a:r>
          </a:p>
          <a:p>
            <a:pPr marL="0" indent="0">
              <a:buNone/>
            </a:pPr>
            <a:r>
              <a:rPr lang="en-US" sz="7200" dirty="0">
                <a:latin typeface="Times New Roman" panose="02020603050405020304" pitchFamily="18" charset="0"/>
                <a:cs typeface="Times New Roman" panose="02020603050405020304" pitchFamily="18" charset="0"/>
              </a:rPr>
              <a:t>	2 Providers	    	24/7/365</a:t>
            </a:r>
          </a:p>
          <a:p>
            <a:pPr marL="0" indent="0">
              <a:buNone/>
            </a:pPr>
            <a:r>
              <a:rPr lang="en-US" sz="7200" dirty="0">
                <a:latin typeface="Times New Roman" panose="02020603050405020304" pitchFamily="18" charset="0"/>
                <a:cs typeface="Times New Roman" panose="02020603050405020304" pitchFamily="18" charset="0"/>
              </a:rPr>
              <a:t>		Boones Mill Fire Department</a:t>
            </a:r>
          </a:p>
          <a:p>
            <a:pPr marL="0" indent="0">
              <a:buNone/>
            </a:pPr>
            <a:r>
              <a:rPr lang="en-US" sz="7200" dirty="0">
                <a:latin typeface="Times New Roman" panose="02020603050405020304" pitchFamily="18" charset="0"/>
                <a:cs typeface="Times New Roman" panose="02020603050405020304" pitchFamily="18" charset="0"/>
              </a:rPr>
              <a:t>		Ferrum Rescue Squad</a:t>
            </a:r>
          </a:p>
          <a:p>
            <a:pPr marL="0" indent="0">
              <a:buNone/>
            </a:pPr>
            <a:r>
              <a:rPr lang="en-US" sz="7200" dirty="0">
                <a:latin typeface="Times New Roman" panose="02020603050405020304" pitchFamily="18" charset="0"/>
                <a:cs typeface="Times New Roman" panose="02020603050405020304" pitchFamily="18" charset="0"/>
              </a:rPr>
              <a:t>		Fork Mountain Rescue Squad</a:t>
            </a:r>
          </a:p>
          <a:p>
            <a:pPr marL="0" indent="0">
              <a:buNone/>
            </a:pPr>
            <a:r>
              <a:rPr lang="en-US" sz="7200" dirty="0">
                <a:latin typeface="Times New Roman" panose="02020603050405020304" pitchFamily="18" charset="0"/>
                <a:cs typeface="Times New Roman" panose="02020603050405020304" pitchFamily="18" charset="0"/>
              </a:rPr>
              <a:t>		Franklin County Rescue Squad</a:t>
            </a:r>
          </a:p>
          <a:p>
            <a:pPr marL="0" indent="0">
              <a:buNone/>
            </a:pPr>
            <a:r>
              <a:rPr lang="en-US" sz="7200" dirty="0">
                <a:latin typeface="Times New Roman" panose="02020603050405020304" pitchFamily="18" charset="0"/>
                <a:cs typeface="Times New Roman" panose="02020603050405020304" pitchFamily="18" charset="0"/>
              </a:rPr>
              <a:t>		Glade Hill Rescue Squad</a:t>
            </a:r>
          </a:p>
          <a:p>
            <a:pPr marL="0" indent="0">
              <a:buNone/>
            </a:pPr>
            <a:r>
              <a:rPr lang="en-US" sz="7200" dirty="0">
                <a:latin typeface="Times New Roman" panose="02020603050405020304" pitchFamily="18" charset="0"/>
                <a:cs typeface="Times New Roman" panose="02020603050405020304" pitchFamily="18" charset="0"/>
              </a:rPr>
              <a:t>		Westlake Fire/EMS</a:t>
            </a:r>
          </a:p>
          <a:p>
            <a:pPr marL="0" indent="0">
              <a:buNone/>
            </a:pPr>
            <a:r>
              <a:rPr lang="en-US" sz="7200" dirty="0">
                <a:latin typeface="Times New Roman" panose="02020603050405020304" pitchFamily="18" charset="0"/>
                <a:cs typeface="Times New Roman" panose="02020603050405020304" pitchFamily="18" charset="0"/>
              </a:rPr>
              <a:t>	1 Provider 	    	12/7/365</a:t>
            </a:r>
          </a:p>
          <a:p>
            <a:pPr marL="0" indent="0">
              <a:buNone/>
            </a:pPr>
            <a:r>
              <a:rPr lang="en-US" sz="7200" dirty="0">
                <a:latin typeface="Times New Roman" panose="02020603050405020304" pitchFamily="18" charset="0"/>
                <a:cs typeface="Times New Roman" panose="02020603050405020304" pitchFamily="18" charset="0"/>
              </a:rPr>
              <a:t>		Snow Creek Rescue Squad</a:t>
            </a:r>
          </a:p>
          <a:p>
            <a:pPr marL="0" indent="0">
              <a:buNone/>
            </a:pPr>
            <a:endParaRPr lang="en-US" sz="5600" dirty="0">
              <a:cs typeface="Times New Roman" panose="02020603050405020304" pitchFamily="18" charset="0"/>
            </a:endParaRPr>
          </a:p>
          <a:p>
            <a:pPr marL="0" indent="0">
              <a:buNone/>
            </a:pPr>
            <a:r>
              <a:rPr lang="en-US" sz="5600" dirty="0">
                <a:cs typeface="Times New Roman" panose="02020603050405020304" pitchFamily="18" charset="0"/>
              </a:rPr>
              <a:t>	</a:t>
            </a:r>
          </a:p>
          <a:p>
            <a:pPr marL="0" indent="0">
              <a:buNone/>
            </a:pPr>
            <a:r>
              <a:rPr lang="en-US" dirty="0"/>
              <a:t>	</a:t>
            </a:r>
          </a:p>
          <a:p>
            <a:pPr marL="0" indent="0">
              <a:buNone/>
            </a:pPr>
            <a:r>
              <a:rPr lang="en-US" dirty="0"/>
              <a:t>	</a:t>
            </a:r>
          </a:p>
        </p:txBody>
      </p:sp>
      <p:pic>
        <p:nvPicPr>
          <p:cNvPr id="7" name="Picture 6" descr="A picture containing grass, outdoor&#10;&#10;Description automatically generated">
            <a:extLst>
              <a:ext uri="{FF2B5EF4-FFF2-40B4-BE49-F238E27FC236}">
                <a16:creationId xmlns:a16="http://schemas.microsoft.com/office/drawing/2014/main" id="{B6D0DE32-F124-4012-92FE-4137305B0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781" y="1899557"/>
            <a:ext cx="5035465" cy="4386942"/>
          </a:xfrm>
          <a:prstGeom prst="rect">
            <a:avLst/>
          </a:prstGeom>
        </p:spPr>
      </p:pic>
    </p:spTree>
    <p:extLst>
      <p:ext uri="{BB962C8B-B14F-4D97-AF65-F5344CB8AC3E}">
        <p14:creationId xmlns:p14="http://schemas.microsoft.com/office/powerpoint/2010/main" val="3923779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BE0E-79C7-54D1-F532-EEC3CC4C1657}"/>
              </a:ext>
            </a:extLst>
          </p:cNvPr>
          <p:cNvSpPr>
            <a:spLocks noGrp="1"/>
          </p:cNvSpPr>
          <p:nvPr>
            <p:ph type="title"/>
          </p:nvPr>
        </p:nvSpPr>
        <p:spPr>
          <a:xfrm>
            <a:off x="1097280" y="286603"/>
            <a:ext cx="10058400" cy="940031"/>
          </a:xfrm>
        </p:spPr>
        <p:txBody>
          <a:bodyPr/>
          <a:lstStyle/>
          <a:p>
            <a:pPr algn="ctr"/>
            <a:r>
              <a:rPr lang="en-US" dirty="0">
                <a:latin typeface="Times New Roman" panose="02020603050405020304" pitchFamily="18" charset="0"/>
                <a:cs typeface="Times New Roman" panose="02020603050405020304" pitchFamily="18" charset="0"/>
              </a:rPr>
              <a:t>EMS Call Trends</a:t>
            </a:r>
          </a:p>
        </p:txBody>
      </p:sp>
      <p:graphicFrame>
        <p:nvGraphicFramePr>
          <p:cNvPr id="4" name="Content Placeholder 3">
            <a:extLst>
              <a:ext uri="{FF2B5EF4-FFF2-40B4-BE49-F238E27FC236}">
                <a16:creationId xmlns:a16="http://schemas.microsoft.com/office/drawing/2014/main" id="{058ECD2B-1951-6924-0D30-8DDF467AD7D5}"/>
              </a:ext>
            </a:extLst>
          </p:cNvPr>
          <p:cNvGraphicFramePr>
            <a:graphicFrameLocks noGrp="1"/>
          </p:cNvGraphicFramePr>
          <p:nvPr>
            <p:ph idx="1"/>
            <p:extLst>
              <p:ext uri="{D42A27DB-BD31-4B8C-83A1-F6EECF244321}">
                <p14:modId xmlns:p14="http://schemas.microsoft.com/office/powerpoint/2010/main" val="2294743639"/>
              </p:ext>
            </p:extLst>
          </p:nvPr>
        </p:nvGraphicFramePr>
        <p:xfrm>
          <a:off x="1096963" y="1525488"/>
          <a:ext cx="10058400" cy="448177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ADA4BD0-52DD-38E7-B2F3-2540E2AFC14C}"/>
              </a:ext>
            </a:extLst>
          </p:cNvPr>
          <p:cNvSpPr/>
          <p:nvPr/>
        </p:nvSpPr>
        <p:spPr>
          <a:xfrm>
            <a:off x="2276271" y="2023354"/>
            <a:ext cx="2538919" cy="515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15% Increase Pre-COVID Vs. Post COVID  (2019-2022)</a:t>
            </a:r>
          </a:p>
        </p:txBody>
      </p:sp>
    </p:spTree>
    <p:extLst>
      <p:ext uri="{BB962C8B-B14F-4D97-AF65-F5344CB8AC3E}">
        <p14:creationId xmlns:p14="http://schemas.microsoft.com/office/powerpoint/2010/main" val="2355781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7C165-8A24-FF39-E7DE-3240F7ABBA08}"/>
              </a:ext>
            </a:extLst>
          </p:cNvPr>
          <p:cNvSpPr>
            <a:spLocks noGrp="1"/>
          </p:cNvSpPr>
          <p:nvPr>
            <p:ph type="title"/>
          </p:nvPr>
        </p:nvSpPr>
        <p:spPr>
          <a:xfrm>
            <a:off x="1097280" y="286604"/>
            <a:ext cx="10058400" cy="877584"/>
          </a:xfrm>
        </p:spPr>
        <p:txBody>
          <a:bodyPr/>
          <a:lstStyle/>
          <a:p>
            <a:pPr algn="ctr"/>
            <a:r>
              <a:rPr lang="en-US" dirty="0">
                <a:latin typeface="Times New Roman" panose="02020603050405020304" pitchFamily="18" charset="0"/>
                <a:cs typeface="Times New Roman" panose="02020603050405020304" pitchFamily="18" charset="0"/>
              </a:rPr>
              <a:t>EMS Response Time Trends</a:t>
            </a:r>
          </a:p>
        </p:txBody>
      </p:sp>
      <p:graphicFrame>
        <p:nvGraphicFramePr>
          <p:cNvPr id="4" name="Content Placeholder 3">
            <a:extLst>
              <a:ext uri="{FF2B5EF4-FFF2-40B4-BE49-F238E27FC236}">
                <a16:creationId xmlns:a16="http://schemas.microsoft.com/office/drawing/2014/main" id="{89603061-CA5B-FF64-AD4F-CDE604EA0BF5}"/>
              </a:ext>
            </a:extLst>
          </p:cNvPr>
          <p:cNvGraphicFramePr>
            <a:graphicFrameLocks noGrp="1"/>
          </p:cNvGraphicFramePr>
          <p:nvPr>
            <p:ph idx="1"/>
            <p:extLst>
              <p:ext uri="{D42A27DB-BD31-4B8C-83A1-F6EECF244321}">
                <p14:modId xmlns:p14="http://schemas.microsoft.com/office/powerpoint/2010/main" val="1031921605"/>
              </p:ext>
            </p:extLst>
          </p:nvPr>
        </p:nvGraphicFramePr>
        <p:xfrm>
          <a:off x="1066800" y="1971157"/>
          <a:ext cx="10058400" cy="405942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8A767B59-42F4-0183-CEC0-DF7ED3C997B9}"/>
              </a:ext>
            </a:extLst>
          </p:cNvPr>
          <p:cNvSpPr/>
          <p:nvPr/>
        </p:nvSpPr>
        <p:spPr>
          <a:xfrm>
            <a:off x="2071990" y="2023353"/>
            <a:ext cx="2276273" cy="418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National Standard 6-8 Minutes</a:t>
            </a:r>
          </a:p>
        </p:txBody>
      </p:sp>
    </p:spTree>
    <p:extLst>
      <p:ext uri="{BB962C8B-B14F-4D97-AF65-F5344CB8AC3E}">
        <p14:creationId xmlns:p14="http://schemas.microsoft.com/office/powerpoint/2010/main" val="3768428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9D5F-C1F8-6E75-55C4-E3999A89399A}"/>
              </a:ext>
            </a:extLst>
          </p:cNvPr>
          <p:cNvSpPr>
            <a:spLocks noGrp="1"/>
          </p:cNvSpPr>
          <p:nvPr>
            <p:ph type="title"/>
          </p:nvPr>
        </p:nvSpPr>
        <p:spPr>
          <a:xfrm>
            <a:off x="1097280" y="286604"/>
            <a:ext cx="10058400" cy="980176"/>
          </a:xfrm>
        </p:spPr>
        <p:txBody>
          <a:bodyPr/>
          <a:lstStyle/>
          <a:p>
            <a:pPr algn="ctr"/>
            <a:r>
              <a:rPr lang="en-US" dirty="0">
                <a:latin typeface="Times New Roman" panose="02020603050405020304" pitchFamily="18" charset="0"/>
                <a:cs typeface="Times New Roman" panose="02020603050405020304" pitchFamily="18" charset="0"/>
              </a:rPr>
              <a:t>Fire Call Trends</a:t>
            </a:r>
          </a:p>
        </p:txBody>
      </p:sp>
      <p:graphicFrame>
        <p:nvGraphicFramePr>
          <p:cNvPr id="4" name="Content Placeholder 3">
            <a:extLst>
              <a:ext uri="{FF2B5EF4-FFF2-40B4-BE49-F238E27FC236}">
                <a16:creationId xmlns:a16="http://schemas.microsoft.com/office/drawing/2014/main" id="{7657B097-2A66-DFAF-EC6F-9B06962967DD}"/>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81251372-9416-7AAE-A19C-5F57AEE4F91E}"/>
              </a:ext>
            </a:extLst>
          </p:cNvPr>
          <p:cNvSpPr/>
          <p:nvPr/>
        </p:nvSpPr>
        <p:spPr>
          <a:xfrm>
            <a:off x="2071991" y="2042810"/>
            <a:ext cx="2694562" cy="544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Proactive Fire Prevention Activities</a:t>
            </a:r>
          </a:p>
        </p:txBody>
      </p:sp>
    </p:spTree>
    <p:extLst>
      <p:ext uri="{BB962C8B-B14F-4D97-AF65-F5344CB8AC3E}">
        <p14:creationId xmlns:p14="http://schemas.microsoft.com/office/powerpoint/2010/main" val="4037549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E0A6-FF0D-469A-BE09-DDB334790CDC}"/>
              </a:ext>
            </a:extLst>
          </p:cNvPr>
          <p:cNvSpPr>
            <a:spLocks noGrp="1"/>
          </p:cNvSpPr>
          <p:nvPr>
            <p:ph type="title"/>
          </p:nvPr>
        </p:nvSpPr>
        <p:spPr>
          <a:xfrm>
            <a:off x="1097280" y="286604"/>
            <a:ext cx="10058400" cy="938040"/>
          </a:xfrm>
        </p:spPr>
        <p:txBody>
          <a:bodyPr/>
          <a:lstStyle/>
          <a:p>
            <a:pPr algn="ctr"/>
            <a:r>
              <a:rPr lang="en-US" dirty="0">
                <a:latin typeface="Times New Roman" panose="02020603050405020304" pitchFamily="18" charset="0"/>
                <a:cs typeface="Times New Roman" panose="02020603050405020304" pitchFamily="18" charset="0"/>
              </a:rPr>
              <a:t>Work Session Topics</a:t>
            </a:r>
          </a:p>
        </p:txBody>
      </p:sp>
      <p:sp>
        <p:nvSpPr>
          <p:cNvPr id="3" name="Content Placeholder 2">
            <a:extLst>
              <a:ext uri="{FF2B5EF4-FFF2-40B4-BE49-F238E27FC236}">
                <a16:creationId xmlns:a16="http://schemas.microsoft.com/office/drawing/2014/main" id="{6867B775-3AC3-4755-AE5F-07D30D39262F}"/>
              </a:ext>
            </a:extLst>
          </p:cNvPr>
          <p:cNvSpPr>
            <a:spLocks noGrp="1"/>
          </p:cNvSpPr>
          <p:nvPr>
            <p:ph idx="1"/>
          </p:nvPr>
        </p:nvSpPr>
        <p:spPr/>
        <p:txBody>
          <a:bodyPr>
            <a:normAutofit fontScale="92500" lnSpcReduction="10000"/>
          </a:bodyPr>
          <a:lstStyle/>
          <a:p>
            <a:pPr marL="0" indent="0">
              <a:buNone/>
            </a:pPr>
            <a:r>
              <a:rPr kumimoji="0" lang="en-US" sz="1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Review Of Previous Work Session</a:t>
            </a:r>
            <a:endParaRPr kumimoji="0" lang="en-US" sz="12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201168" lvl="1" indent="0">
              <a:buNone/>
            </a:pPr>
            <a:endParaRPr kumimoji="0" lang="en-US" sz="1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lvl="1"/>
            <a:r>
              <a:rPr kumimoji="0" lang="en-US" sz="1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Apparatus Replacement Formula</a:t>
            </a:r>
          </a:p>
          <a:p>
            <a:pPr lvl="1"/>
            <a:r>
              <a:rPr kumimoji="0" lang="en-US" sz="1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Apparatus Maintenance</a:t>
            </a:r>
          </a:p>
          <a:p>
            <a:pPr lvl="1"/>
            <a:r>
              <a:rPr kumimoji="0" lang="en-US" sz="1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Volunteer Grant Program</a:t>
            </a:r>
          </a:p>
          <a:p>
            <a:endPar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FY 23-24 Budget Work Session  </a:t>
            </a:r>
          </a:p>
          <a:p>
            <a:pPr lvl="1">
              <a:buClr>
                <a:srgbClr val="E48312"/>
              </a:buClr>
              <a:defRPr/>
            </a:pPr>
            <a:endParaRPr lang="en-US" sz="1600" dirty="0">
              <a:solidFill>
                <a:srgbClr val="000000">
                  <a:lumMod val="75000"/>
                  <a:lumOff val="25000"/>
                </a:srgbClr>
              </a:solidFill>
              <a:latin typeface="Times New Roman" panose="02020603050405020304" pitchFamily="18" charset="0"/>
              <a:cs typeface="Times New Roman" panose="02020603050405020304" pitchFamily="18" charset="0"/>
            </a:endParaRPr>
          </a:p>
          <a:p>
            <a:pPr lvl="1">
              <a:buClr>
                <a:srgbClr val="E48312"/>
              </a:buClr>
              <a:defRPr/>
            </a:pP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Capital Budget</a:t>
            </a:r>
          </a:p>
          <a:p>
            <a:pPr lvl="1">
              <a:buClr>
                <a:srgbClr val="E48312"/>
              </a:buClr>
              <a:defRPr/>
            </a:pP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Operating Budget</a:t>
            </a:r>
          </a:p>
          <a:p>
            <a:pPr lvl="1">
              <a:buClr>
                <a:srgbClr val="E48312"/>
              </a:buClr>
              <a:defRPr/>
            </a:pPr>
            <a: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Potential Revenue</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lang="en-US" sz="1800" dirty="0">
                <a:solidFill>
                  <a:srgbClr val="000000">
                    <a:lumMod val="75000"/>
                    <a:lumOff val="25000"/>
                  </a:srgbClr>
                </a:solidFill>
                <a:latin typeface="Calibri" panose="020F0502020204030204"/>
              </a:rPr>
              <a:t>  </a:t>
            </a: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endParaRPr lang="en-US" dirty="0"/>
          </a:p>
        </p:txBody>
      </p:sp>
      <p:pic>
        <p:nvPicPr>
          <p:cNvPr id="5" name="Picture 4" descr="A picture containing truck, sky, outdoor, road&#10;&#10;Description automatically generated">
            <a:extLst>
              <a:ext uri="{FF2B5EF4-FFF2-40B4-BE49-F238E27FC236}">
                <a16:creationId xmlns:a16="http://schemas.microsoft.com/office/drawing/2014/main" id="{33D22E9F-CA9F-4128-8C59-DF100DB69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63" y="1922370"/>
            <a:ext cx="7782161" cy="4377465"/>
          </a:xfrm>
          <a:prstGeom prst="rect">
            <a:avLst/>
          </a:prstGeom>
        </p:spPr>
      </p:pic>
    </p:spTree>
    <p:extLst>
      <p:ext uri="{BB962C8B-B14F-4D97-AF65-F5344CB8AC3E}">
        <p14:creationId xmlns:p14="http://schemas.microsoft.com/office/powerpoint/2010/main" val="2507537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2904-FF31-A7BC-8BC5-BBAB9DF8FCC5}"/>
              </a:ext>
            </a:extLst>
          </p:cNvPr>
          <p:cNvSpPr>
            <a:spLocks noGrp="1"/>
          </p:cNvSpPr>
          <p:nvPr>
            <p:ph type="title"/>
          </p:nvPr>
        </p:nvSpPr>
        <p:spPr>
          <a:xfrm>
            <a:off x="1097280" y="286603"/>
            <a:ext cx="10058400" cy="832979"/>
          </a:xfrm>
        </p:spPr>
        <p:txBody>
          <a:bodyPr/>
          <a:lstStyle/>
          <a:p>
            <a:pPr algn="ctr"/>
            <a:r>
              <a:rPr lang="en-US" dirty="0">
                <a:latin typeface="Times New Roman" panose="02020603050405020304" pitchFamily="18" charset="0"/>
                <a:cs typeface="Times New Roman" panose="02020603050405020304" pitchFamily="18" charset="0"/>
              </a:rPr>
              <a:t>Fire Response Times </a:t>
            </a:r>
          </a:p>
        </p:txBody>
      </p:sp>
      <p:graphicFrame>
        <p:nvGraphicFramePr>
          <p:cNvPr id="4" name="Content Placeholder 3">
            <a:extLst>
              <a:ext uri="{FF2B5EF4-FFF2-40B4-BE49-F238E27FC236}">
                <a16:creationId xmlns:a16="http://schemas.microsoft.com/office/drawing/2014/main" id="{E57CAE86-09B3-A9E5-B599-EA3D2FFA1EA7}"/>
              </a:ext>
            </a:extLst>
          </p:cNvPr>
          <p:cNvGraphicFramePr>
            <a:graphicFrameLocks noGrp="1"/>
          </p:cNvGraphicFramePr>
          <p:nvPr>
            <p:ph idx="1"/>
          </p:nvPr>
        </p:nvGraphicFramePr>
        <p:xfrm>
          <a:off x="1097280" y="1846263"/>
          <a:ext cx="10058400" cy="4022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161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919F3-6519-8920-D1A9-C5C2D794683A}"/>
              </a:ext>
            </a:extLst>
          </p:cNvPr>
          <p:cNvSpPr>
            <a:spLocks noGrp="1"/>
          </p:cNvSpPr>
          <p:nvPr>
            <p:ph type="title"/>
          </p:nvPr>
        </p:nvSpPr>
        <p:spPr>
          <a:xfrm>
            <a:off x="1097280" y="237964"/>
            <a:ext cx="10058400" cy="5900188"/>
          </a:xfrm>
        </p:spPr>
        <p:txBody>
          <a:bodyPr>
            <a:normAutofit/>
          </a:bodyPr>
          <a:lstStyle/>
          <a:p>
            <a:pPr algn="ctr"/>
            <a:r>
              <a:rPr lang="en-US" sz="6000" dirty="0">
                <a:latin typeface="Times New Roman" panose="02020603050405020304" pitchFamily="18" charset="0"/>
                <a:cs typeface="Times New Roman" panose="02020603050405020304" pitchFamily="18" charset="0"/>
              </a:rPr>
              <a:t>Public Safety Capital Budget Needs/Pressures</a:t>
            </a:r>
            <a:br>
              <a:rPr lang="en-US" sz="6000" dirty="0"/>
            </a:br>
            <a:endParaRPr lang="en-US" sz="6000" dirty="0"/>
          </a:p>
        </p:txBody>
      </p:sp>
      <p:pic>
        <p:nvPicPr>
          <p:cNvPr id="4" name="Picture 3" descr="A close-up of a key chain">
            <a:extLst>
              <a:ext uri="{FF2B5EF4-FFF2-40B4-BE49-F238E27FC236}">
                <a16:creationId xmlns:a16="http://schemas.microsoft.com/office/drawing/2014/main" id="{94651C0F-48AA-DC28-1E03-AF84F3EAC34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5799" y="1"/>
            <a:ext cx="3769001" cy="2240842"/>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D01C4E4F-FC67-99CD-9109-913C16C93A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03532" y="0"/>
            <a:ext cx="2909181" cy="1938243"/>
          </a:xfrm>
          <a:prstGeom prst="rect">
            <a:avLst/>
          </a:prstGeom>
        </p:spPr>
      </p:pic>
      <p:sp>
        <p:nvSpPr>
          <p:cNvPr id="12" name="TextBox 11">
            <a:extLst>
              <a:ext uri="{FF2B5EF4-FFF2-40B4-BE49-F238E27FC236}">
                <a16:creationId xmlns:a16="http://schemas.microsoft.com/office/drawing/2014/main" id="{88CDB227-FE55-43E6-3BAD-0D59A28965D9}"/>
              </a:ext>
            </a:extLst>
          </p:cNvPr>
          <p:cNvSpPr txBox="1"/>
          <p:nvPr/>
        </p:nvSpPr>
        <p:spPr>
          <a:xfrm>
            <a:off x="7185991" y="3271383"/>
            <a:ext cx="4526722"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1058745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9FFA-F34C-4DE6-ABA9-0026D665C306}"/>
              </a:ext>
            </a:extLst>
          </p:cNvPr>
          <p:cNvSpPr>
            <a:spLocks noGrp="1"/>
          </p:cNvSpPr>
          <p:nvPr>
            <p:ph type="title"/>
          </p:nvPr>
        </p:nvSpPr>
        <p:spPr>
          <a:xfrm>
            <a:off x="1097280" y="286603"/>
            <a:ext cx="10058400" cy="868663"/>
          </a:xfrm>
        </p:spPr>
        <p:txBody>
          <a:bodyPr/>
          <a:lstStyle/>
          <a:p>
            <a:pPr algn="ctr"/>
            <a:r>
              <a:rPr lang="en-US" dirty="0">
                <a:latin typeface="Times New Roman" panose="02020603050405020304" pitchFamily="18" charset="0"/>
                <a:cs typeface="Times New Roman" panose="02020603050405020304" pitchFamily="18" charset="0"/>
              </a:rPr>
              <a:t>Public Safety Capital Needs/Pressures</a:t>
            </a:r>
          </a:p>
        </p:txBody>
      </p:sp>
      <p:sp>
        <p:nvSpPr>
          <p:cNvPr id="3" name="Content Placeholder 2">
            <a:extLst>
              <a:ext uri="{FF2B5EF4-FFF2-40B4-BE49-F238E27FC236}">
                <a16:creationId xmlns:a16="http://schemas.microsoft.com/office/drawing/2014/main" id="{E84791F0-1476-44FB-B1A8-628AD6B6CD75}"/>
              </a:ext>
            </a:extLst>
          </p:cNvPr>
          <p:cNvSpPr>
            <a:spLocks noGrp="1"/>
          </p:cNvSpPr>
          <p:nvPr>
            <p:ph idx="1"/>
          </p:nvPr>
        </p:nvSpPr>
        <p:spPr/>
        <p:txBody>
          <a:bodyPr/>
          <a:lstStyle/>
          <a:p>
            <a:pPr marL="0" indent="0">
              <a:buNone/>
            </a:pPr>
            <a:endParaRPr lang="en-US" dirty="0"/>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Ongoing Leases</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Ambulances</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Fire Apparatus</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Fire/EMS Equipment – AED, Etc.</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Radio System</a:t>
            </a:r>
          </a:p>
          <a:p>
            <a:pPr lvl="3">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End Of Life Radios – 900+</a:t>
            </a:r>
          </a:p>
          <a:p>
            <a:pPr lvl="3">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Upgrades/Repairs</a:t>
            </a:r>
          </a:p>
          <a:p>
            <a:pPr lvl="3">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Increased System Maintenance Costs</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Facilities </a:t>
            </a:r>
          </a:p>
        </p:txBody>
      </p:sp>
      <p:pic>
        <p:nvPicPr>
          <p:cNvPr id="5" name="Picture 4" descr="A picture containing text, tree, outdoor, truck&#10;&#10;Description automatically generated">
            <a:extLst>
              <a:ext uri="{FF2B5EF4-FFF2-40B4-BE49-F238E27FC236}">
                <a16:creationId xmlns:a16="http://schemas.microsoft.com/office/drawing/2014/main" id="{9B161416-84E2-4FF2-BAFB-75890A26D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34474" y="4212430"/>
            <a:ext cx="2600325" cy="1950244"/>
          </a:xfrm>
          <a:prstGeom prst="rect">
            <a:avLst/>
          </a:prstGeom>
        </p:spPr>
      </p:pic>
      <p:pic>
        <p:nvPicPr>
          <p:cNvPr id="7" name="Picture 6" descr="A picture containing car, outdoor, tree, truck&#10;&#10;Description automatically generated">
            <a:extLst>
              <a:ext uri="{FF2B5EF4-FFF2-40B4-BE49-F238E27FC236}">
                <a16:creationId xmlns:a16="http://schemas.microsoft.com/office/drawing/2014/main" id="{C534DD20-A514-48BB-91EA-896E6FA9B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4471" y="2207997"/>
            <a:ext cx="2600327" cy="1950245"/>
          </a:xfrm>
          <a:prstGeom prst="rect">
            <a:avLst/>
          </a:prstGeom>
        </p:spPr>
      </p:pic>
      <p:pic>
        <p:nvPicPr>
          <p:cNvPr id="9" name="Picture 8" descr="A fire truck parked in a parking lot&#10;&#10;Description automatically generated with medium confidence">
            <a:extLst>
              <a:ext uri="{FF2B5EF4-FFF2-40B4-BE49-F238E27FC236}">
                <a16:creationId xmlns:a16="http://schemas.microsoft.com/office/drawing/2014/main" id="{09AB3B2C-1D80-4D53-91CA-A8EE9B928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158242"/>
            <a:ext cx="3000375" cy="2071107"/>
          </a:xfrm>
          <a:prstGeom prst="rect">
            <a:avLst/>
          </a:prstGeom>
        </p:spPr>
      </p:pic>
      <p:pic>
        <p:nvPicPr>
          <p:cNvPr id="11" name="Picture 10" descr="A machine in a room&#10;&#10;Description automatically generated with low confidence">
            <a:extLst>
              <a:ext uri="{FF2B5EF4-FFF2-40B4-BE49-F238E27FC236}">
                <a16:creationId xmlns:a16="http://schemas.microsoft.com/office/drawing/2014/main" id="{32705C9C-B316-4067-876C-78B4C678C9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096" y="2087135"/>
            <a:ext cx="3000375" cy="2071107"/>
          </a:xfrm>
          <a:prstGeom prst="rect">
            <a:avLst/>
          </a:prstGeom>
        </p:spPr>
      </p:pic>
    </p:spTree>
    <p:extLst>
      <p:ext uri="{BB962C8B-B14F-4D97-AF65-F5344CB8AC3E}">
        <p14:creationId xmlns:p14="http://schemas.microsoft.com/office/powerpoint/2010/main" val="645919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lh3.googleusercontent.com/cQ4Bzx0xB55R3WDQlpip6VfGWY--j7wF9z2TdRa_jqD7FTgtJVJjAC1Sde33jU3mTNxXUDglL35zhRQAsaS0x1D0tbUn7e9GrwDGjIw6p1sL3xlKy5jaHQ1snqNgRLwY6MFJR6TizQ=w844-h633-no">
            <a:extLst>
              <a:ext uri="{FF2B5EF4-FFF2-40B4-BE49-F238E27FC236}">
                <a16:creationId xmlns:a16="http://schemas.microsoft.com/office/drawing/2014/main" id="{617C0E42-5B13-4924-A951-43FB34EFD9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65" r="6666" b="2"/>
          <a:stretch/>
        </p:blipFill>
        <p:spPr bwMode="auto">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fire truck parked in a parking lot&#10;&#10;Description automatically generated">
            <a:extLst>
              <a:ext uri="{FF2B5EF4-FFF2-40B4-BE49-F238E27FC236}">
                <a16:creationId xmlns:a16="http://schemas.microsoft.com/office/drawing/2014/main" id="{0E61F8F4-CB67-47E2-BF2D-B5221E1594D5}"/>
              </a:ext>
            </a:extLst>
          </p:cNvPr>
          <p:cNvPicPr>
            <a:picLocks noChangeAspect="1"/>
          </p:cNvPicPr>
          <p:nvPr/>
        </p:nvPicPr>
        <p:blipFill rotWithShape="1">
          <a:blip r:embed="rId4">
            <a:extLst>
              <a:ext uri="{28A0092B-C50C-407E-A947-70E740481C1C}">
                <a14:useLocalDpi xmlns:a14="http://schemas.microsoft.com/office/drawing/2010/main" val="0"/>
              </a:ext>
            </a:extLst>
          </a:blip>
          <a:srcRect l="16926" r="16314"/>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2" name="Title 1">
            <a:extLst>
              <a:ext uri="{FF2B5EF4-FFF2-40B4-BE49-F238E27FC236}">
                <a16:creationId xmlns:a16="http://schemas.microsoft.com/office/drawing/2014/main" id="{71B45DCD-A03D-4FEE-BC1F-85000D442F5A}"/>
              </a:ext>
            </a:extLst>
          </p:cNvPr>
          <p:cNvSpPr>
            <a:spLocks noGrp="1"/>
          </p:cNvSpPr>
          <p:nvPr>
            <p:ph type="title"/>
          </p:nvPr>
        </p:nvSpPr>
        <p:spPr>
          <a:xfrm>
            <a:off x="84424" y="286329"/>
            <a:ext cx="4337948" cy="1060334"/>
          </a:xfrm>
        </p:spPr>
        <p:txBody>
          <a:bodyPr anchor="ctr">
            <a:normAutofit fontScale="90000"/>
          </a:bodyPr>
          <a:lstStyle/>
          <a:p>
            <a:pPr marL="514350" indent="-514350" algn="ctr">
              <a:lnSpc>
                <a:spcPct val="90000"/>
              </a:lnSpc>
            </a:pPr>
            <a:r>
              <a:rPr lang="en-US" sz="3600" dirty="0">
                <a:latin typeface="Times New Roman" panose="02020603050405020304" pitchFamily="18" charset="0"/>
                <a:cs typeface="Times New Roman" panose="02020603050405020304" pitchFamily="18" charset="0"/>
              </a:rPr>
              <a:t>Increasing</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Apparatus Costs</a:t>
            </a:r>
          </a:p>
        </p:txBody>
      </p:sp>
      <p:sp>
        <p:nvSpPr>
          <p:cNvPr id="3" name="Content Placeholder 2">
            <a:extLst>
              <a:ext uri="{FF2B5EF4-FFF2-40B4-BE49-F238E27FC236}">
                <a16:creationId xmlns:a16="http://schemas.microsoft.com/office/drawing/2014/main" id="{1CAAC69E-66CC-48D3-805B-B28F11DB8F09}"/>
              </a:ext>
            </a:extLst>
          </p:cNvPr>
          <p:cNvSpPr>
            <a:spLocks noGrp="1"/>
          </p:cNvSpPr>
          <p:nvPr>
            <p:ph idx="1"/>
          </p:nvPr>
        </p:nvSpPr>
        <p:spPr>
          <a:xfrm>
            <a:off x="-356151" y="1823259"/>
            <a:ext cx="5371496" cy="4465869"/>
          </a:xfrm>
        </p:spPr>
        <p:txBody>
          <a:bodyPr>
            <a:normAutofit/>
          </a:bodyPr>
          <a:lstStyle/>
          <a:p>
            <a:pPr lvl="2"/>
            <a:r>
              <a:rPr lang="en-US" sz="2000" dirty="0">
                <a:latin typeface="Times New Roman" panose="02020603050405020304" pitchFamily="18" charset="0"/>
                <a:cs typeface="Times New Roman" panose="02020603050405020304" pitchFamily="18" charset="0"/>
              </a:rPr>
              <a:t>Ambulance - </a:t>
            </a:r>
            <a:r>
              <a:rPr lang="en-US" sz="2000" b="1" u="sng" dirty="0">
                <a:uFill>
                  <a:solidFill>
                    <a:schemeClr val="accent1"/>
                  </a:solidFill>
                </a:uFill>
                <a:latin typeface="Times New Roman" panose="02020603050405020304" pitchFamily="18" charset="0"/>
                <a:cs typeface="Times New Roman" panose="02020603050405020304" pitchFamily="18" charset="0"/>
              </a:rPr>
              <a:t>$238K </a:t>
            </a:r>
            <a:r>
              <a:rPr lang="en-US" sz="2000" dirty="0">
                <a:uFill>
                  <a:solidFill>
                    <a:schemeClr val="accent1"/>
                  </a:solidFill>
                </a:u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 2020 Vs. </a:t>
            </a:r>
            <a:r>
              <a:rPr lang="en-US" sz="2000" b="1" u="sng" dirty="0">
                <a:uFill>
                  <a:solidFill>
                    <a:schemeClr val="accent1"/>
                  </a:solidFill>
                </a:uFill>
                <a:latin typeface="Times New Roman" panose="02020603050405020304" pitchFamily="18" charset="0"/>
                <a:cs typeface="Times New Roman" panose="02020603050405020304" pitchFamily="18" charset="0"/>
              </a:rPr>
              <a:t>$388K </a:t>
            </a:r>
            <a:r>
              <a:rPr lang="en-US" sz="2000" dirty="0">
                <a:uFill>
                  <a:solidFill>
                    <a:schemeClr val="accent1"/>
                  </a:solidFill>
                </a:uFill>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lvl="2"/>
            <a:r>
              <a:rPr lang="en-US" sz="2000" dirty="0">
                <a:latin typeface="Times New Roman" panose="02020603050405020304" pitchFamily="18" charset="0"/>
                <a:cs typeface="Times New Roman" panose="02020603050405020304" pitchFamily="18" charset="0"/>
              </a:rPr>
              <a:t>Fire Engine - </a:t>
            </a:r>
            <a:r>
              <a:rPr lang="en-US" sz="2000" b="1" u="sng" dirty="0">
                <a:uFill>
                  <a:solidFill>
                    <a:schemeClr val="accent1"/>
                  </a:solidFill>
                </a:uFill>
                <a:latin typeface="Times New Roman" panose="02020603050405020304" pitchFamily="18" charset="0"/>
                <a:cs typeface="Times New Roman" panose="02020603050405020304" pitchFamily="18" charset="0"/>
              </a:rPr>
              <a:t>$475K </a:t>
            </a:r>
            <a:r>
              <a:rPr lang="en-US" sz="2000" dirty="0">
                <a:uFill>
                  <a:solidFill>
                    <a:schemeClr val="accent1"/>
                  </a:solidFill>
                </a:uFill>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n 2018 Vs. </a:t>
            </a:r>
            <a:r>
              <a:rPr lang="en-US" sz="2000" b="1" u="sng" dirty="0">
                <a:uFill>
                  <a:solidFill>
                    <a:schemeClr val="accent1"/>
                  </a:solidFill>
                </a:uFill>
                <a:latin typeface="Times New Roman" panose="02020603050405020304" pitchFamily="18" charset="0"/>
                <a:cs typeface="Times New Roman" panose="02020603050405020304" pitchFamily="18" charset="0"/>
              </a:rPr>
              <a:t>$850K </a:t>
            </a:r>
            <a:endParaRPr lang="en-US" sz="2000" dirty="0">
              <a:uFill>
                <a:solidFill>
                  <a:schemeClr val="accent1"/>
                </a:solidFill>
              </a:uFill>
              <a:latin typeface="Times New Roman" panose="02020603050405020304" pitchFamily="18" charset="0"/>
              <a:cs typeface="Times New Roman" panose="02020603050405020304" pitchFamily="18" charset="0"/>
            </a:endParaRPr>
          </a:p>
          <a:p>
            <a:pPr lvl="2"/>
            <a:r>
              <a:rPr lang="en-US" sz="2000" dirty="0">
                <a:uFill>
                  <a:solidFill>
                    <a:schemeClr val="accent1"/>
                  </a:solidFill>
                </a:uFill>
                <a:latin typeface="Times New Roman" panose="02020603050405020304" pitchFamily="18" charset="0"/>
                <a:cs typeface="Times New Roman" panose="02020603050405020304" pitchFamily="18" charset="0"/>
              </a:rPr>
              <a:t>Quint-Ladder – 2018 </a:t>
            </a:r>
            <a:r>
              <a:rPr lang="en-US" sz="2000" b="1" dirty="0">
                <a:uFill>
                  <a:solidFill>
                    <a:schemeClr val="accent1"/>
                  </a:solidFill>
                </a:uFill>
                <a:latin typeface="Times New Roman" panose="02020603050405020304" pitchFamily="18" charset="0"/>
                <a:cs typeface="Times New Roman" panose="02020603050405020304" pitchFamily="18" charset="0"/>
              </a:rPr>
              <a:t>$962K </a:t>
            </a:r>
            <a:r>
              <a:rPr lang="en-US" sz="2000" dirty="0">
                <a:uFill>
                  <a:solidFill>
                    <a:schemeClr val="accent1"/>
                  </a:solidFill>
                </a:uFill>
                <a:latin typeface="Times New Roman" panose="02020603050405020304" pitchFamily="18" charset="0"/>
                <a:cs typeface="Times New Roman" panose="02020603050405020304" pitchFamily="18" charset="0"/>
              </a:rPr>
              <a:t>Vs. </a:t>
            </a:r>
            <a:r>
              <a:rPr lang="en-US" sz="2000" b="1" dirty="0">
                <a:uFill>
                  <a:solidFill>
                    <a:schemeClr val="accent1"/>
                  </a:solidFill>
                </a:uFill>
                <a:latin typeface="Times New Roman" panose="02020603050405020304" pitchFamily="18" charset="0"/>
                <a:cs typeface="Times New Roman" panose="02020603050405020304" pitchFamily="18" charset="0"/>
              </a:rPr>
              <a:t>$1.6 Million  </a:t>
            </a:r>
            <a:endParaRPr lang="en-US" sz="2000" dirty="0">
              <a:uFill>
                <a:solidFill>
                  <a:schemeClr val="accent1"/>
                </a:solidFill>
              </a:uFill>
              <a:latin typeface="Times New Roman" panose="02020603050405020304" pitchFamily="18" charset="0"/>
              <a:cs typeface="Times New Roman" panose="02020603050405020304" pitchFamily="18" charset="0"/>
            </a:endParaRPr>
          </a:p>
          <a:p>
            <a:pPr lvl="2"/>
            <a:r>
              <a:rPr lang="en-US" sz="2000" dirty="0">
                <a:uFill>
                  <a:solidFill>
                    <a:schemeClr val="accent1"/>
                  </a:solidFill>
                </a:uFill>
                <a:latin typeface="Times New Roman" panose="02020603050405020304" pitchFamily="18" charset="0"/>
                <a:cs typeface="Times New Roman" panose="02020603050405020304" pitchFamily="18" charset="0"/>
              </a:rPr>
              <a:t>Tanker - </a:t>
            </a:r>
            <a:r>
              <a:rPr lang="en-US" sz="2000" b="1" dirty="0">
                <a:uFill>
                  <a:solidFill>
                    <a:schemeClr val="accent1"/>
                  </a:solidFill>
                </a:uFill>
                <a:latin typeface="Times New Roman" panose="02020603050405020304" pitchFamily="18" charset="0"/>
                <a:cs typeface="Times New Roman" panose="02020603050405020304" pitchFamily="18" charset="0"/>
              </a:rPr>
              <a:t>$620K</a:t>
            </a:r>
            <a:endParaRPr lang="en-US" sz="2000" dirty="0">
              <a:uFill>
                <a:solidFill>
                  <a:schemeClr val="accent1"/>
                </a:solidFill>
              </a:uFill>
              <a:latin typeface="Times New Roman" panose="02020603050405020304" pitchFamily="18" charset="0"/>
              <a:cs typeface="Times New Roman" panose="02020603050405020304" pitchFamily="18" charset="0"/>
            </a:endParaRPr>
          </a:p>
          <a:p>
            <a:pPr lvl="2"/>
            <a:r>
              <a:rPr lang="en-US" sz="2000" dirty="0">
                <a:uFill>
                  <a:solidFill>
                    <a:schemeClr val="accent1"/>
                  </a:solidFill>
                </a:uFill>
                <a:latin typeface="Times New Roman" panose="02020603050405020304" pitchFamily="18" charset="0"/>
                <a:cs typeface="Times New Roman" panose="02020603050405020304" pitchFamily="18" charset="0"/>
              </a:rPr>
              <a:t>Urban Interface - </a:t>
            </a:r>
            <a:r>
              <a:rPr lang="en-US" sz="2000" b="1" dirty="0">
                <a:uFill>
                  <a:solidFill>
                    <a:schemeClr val="accent1"/>
                  </a:solidFill>
                </a:uFill>
                <a:latin typeface="Times New Roman" panose="02020603050405020304" pitchFamily="18" charset="0"/>
                <a:cs typeface="Times New Roman" panose="02020603050405020304" pitchFamily="18" charset="0"/>
              </a:rPr>
              <a:t>$400K</a:t>
            </a:r>
            <a:endParaRPr lang="en-US" sz="2000" dirty="0">
              <a:uFill>
                <a:solidFill>
                  <a:schemeClr val="accent1"/>
                </a:solidFill>
              </a:uFill>
              <a:latin typeface="Times New Roman" panose="02020603050405020304" pitchFamily="18" charset="0"/>
              <a:cs typeface="Times New Roman" panose="02020603050405020304" pitchFamily="18" charset="0"/>
            </a:endParaRPr>
          </a:p>
          <a:p>
            <a:pPr lvl="2"/>
            <a:r>
              <a:rPr lang="en-US" sz="2000" dirty="0">
                <a:uFill>
                  <a:solidFill>
                    <a:schemeClr val="accent1"/>
                  </a:solidFill>
                </a:uFill>
                <a:latin typeface="Times New Roman" panose="02020603050405020304" pitchFamily="18" charset="0"/>
                <a:cs typeface="Times New Roman" panose="02020603050405020304" pitchFamily="18" charset="0"/>
              </a:rPr>
              <a:t>Brush Truck - </a:t>
            </a:r>
            <a:r>
              <a:rPr lang="en-US" sz="2000" b="1" dirty="0">
                <a:uFill>
                  <a:solidFill>
                    <a:schemeClr val="accent1"/>
                  </a:solidFill>
                </a:uFill>
                <a:latin typeface="Times New Roman" panose="02020603050405020304" pitchFamily="18" charset="0"/>
                <a:cs typeface="Times New Roman" panose="02020603050405020304" pitchFamily="18" charset="0"/>
              </a:rPr>
              <a:t>$100K</a:t>
            </a:r>
            <a:endParaRPr lang="en-US" sz="2000" dirty="0">
              <a:uFill>
                <a:solidFill>
                  <a:schemeClr val="accent1"/>
                </a:solidFill>
              </a:uFill>
              <a:latin typeface="Times New Roman" panose="02020603050405020304" pitchFamily="18" charset="0"/>
              <a:cs typeface="Times New Roman" panose="02020603050405020304" pitchFamily="18" charset="0"/>
            </a:endParaRPr>
          </a:p>
          <a:p>
            <a:pPr lvl="2"/>
            <a:endParaRPr lang="en-US" sz="2400" b="1" dirty="0">
              <a:uFill>
                <a:solidFill>
                  <a:schemeClr val="accent1"/>
                </a:solidFill>
              </a:uFill>
            </a:endParaRPr>
          </a:p>
          <a:p>
            <a:pPr lvl="2"/>
            <a:endParaRPr lang="en-US" sz="2400" b="1" dirty="0">
              <a:uFill>
                <a:solidFill>
                  <a:schemeClr val="accent1"/>
                </a:solidFill>
              </a:uFill>
            </a:endParaRPr>
          </a:p>
          <a:p>
            <a:pPr lvl="2"/>
            <a:endParaRPr lang="en-US" sz="2400" dirty="0"/>
          </a:p>
        </p:txBody>
      </p:sp>
    </p:spTree>
    <p:extLst>
      <p:ext uri="{BB962C8B-B14F-4D97-AF65-F5344CB8AC3E}">
        <p14:creationId xmlns:p14="http://schemas.microsoft.com/office/powerpoint/2010/main" val="262282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6DE5-5DC4-C7E0-5BC1-1B534562983C}"/>
              </a:ext>
            </a:extLst>
          </p:cNvPr>
          <p:cNvSpPr>
            <a:spLocks noGrp="1"/>
          </p:cNvSpPr>
          <p:nvPr>
            <p:ph type="title"/>
          </p:nvPr>
        </p:nvSpPr>
        <p:spPr>
          <a:xfrm>
            <a:off x="1097280" y="286603"/>
            <a:ext cx="10058400" cy="882045"/>
          </a:xfrm>
        </p:spPr>
        <p:txBody>
          <a:bodyPr/>
          <a:lstStyle/>
          <a:p>
            <a:pPr algn="ctr"/>
            <a:r>
              <a:rPr lang="en-US" dirty="0">
                <a:latin typeface="Times New Roman" panose="02020603050405020304" pitchFamily="18" charset="0"/>
                <a:cs typeface="Times New Roman" panose="02020603050405020304" pitchFamily="18" charset="0"/>
              </a:rPr>
              <a:t>Ambulance Replacement Plan</a:t>
            </a:r>
          </a:p>
        </p:txBody>
      </p:sp>
      <p:sp>
        <p:nvSpPr>
          <p:cNvPr id="3" name="Content Placeholder 2">
            <a:extLst>
              <a:ext uri="{FF2B5EF4-FFF2-40B4-BE49-F238E27FC236}">
                <a16:creationId xmlns:a16="http://schemas.microsoft.com/office/drawing/2014/main" id="{D44D6369-680B-279C-A12D-F789BF7C88F1}"/>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Purchased (Financed) 3  “Wheel Coach” Units August 2020 At $236,057/Unit</a:t>
            </a:r>
          </a:p>
          <a:p>
            <a:r>
              <a:rPr lang="en-US" sz="1800" dirty="0">
                <a:latin typeface="Times New Roman" panose="02020603050405020304" pitchFamily="18" charset="0"/>
                <a:cs typeface="Times New Roman" panose="02020603050405020304" pitchFamily="18" charset="0"/>
              </a:rPr>
              <a:t>Currently Have 1 “Stock” Unit On Order</a:t>
            </a:r>
          </a:p>
          <a:p>
            <a:pPr lvl="1"/>
            <a:r>
              <a:rPr lang="en-US" dirty="0">
                <a:latin typeface="Times New Roman" panose="02020603050405020304" pitchFamily="18" charset="0"/>
                <a:cs typeface="Times New Roman" panose="02020603050405020304" pitchFamily="18" charset="0"/>
              </a:rPr>
              <a:t>$295,000</a:t>
            </a:r>
          </a:p>
          <a:p>
            <a:pPr lvl="1"/>
            <a:r>
              <a:rPr lang="en-US" dirty="0">
                <a:latin typeface="Times New Roman" panose="02020603050405020304" pitchFamily="18" charset="0"/>
                <a:cs typeface="Times New Roman" panose="02020603050405020304" pitchFamily="18" charset="0"/>
              </a:rPr>
              <a:t>Money Already In Budget</a:t>
            </a:r>
          </a:p>
          <a:p>
            <a:pPr lvl="1"/>
            <a:r>
              <a:rPr lang="en-US" dirty="0">
                <a:latin typeface="Times New Roman" panose="02020603050405020304" pitchFamily="18" charset="0"/>
                <a:cs typeface="Times New Roman" panose="02020603050405020304" pitchFamily="18" charset="0"/>
              </a:rPr>
              <a:t>Delivery March/April 2023</a:t>
            </a:r>
          </a:p>
          <a:p>
            <a:r>
              <a:rPr lang="en-US" sz="1800" dirty="0">
                <a:latin typeface="Times New Roman" panose="02020603050405020304" pitchFamily="18" charset="0"/>
                <a:cs typeface="Times New Roman" panose="02020603050405020304" pitchFamily="18" charset="0"/>
              </a:rPr>
              <a:t>Current Delivery On Custom Units Is 900-965 Days</a:t>
            </a:r>
          </a:p>
          <a:p>
            <a:pPr marL="0" indent="0">
              <a:buNone/>
            </a:pPr>
            <a:r>
              <a:rPr lang="en-US" sz="1800" dirty="0">
                <a:latin typeface="Times New Roman" panose="02020603050405020304" pitchFamily="18" charset="0"/>
                <a:cs typeface="Times New Roman" panose="02020603050405020304" pitchFamily="18" charset="0"/>
              </a:rPr>
              <a:t>  </a:t>
            </a:r>
          </a:p>
        </p:txBody>
      </p:sp>
      <p:pic>
        <p:nvPicPr>
          <p:cNvPr id="5" name="Picture 4" descr="A white truck with a red stripe">
            <a:extLst>
              <a:ext uri="{FF2B5EF4-FFF2-40B4-BE49-F238E27FC236}">
                <a16:creationId xmlns:a16="http://schemas.microsoft.com/office/drawing/2014/main" id="{148EF848-B45C-CABD-AF0D-EC991298C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873" y="2844883"/>
            <a:ext cx="3307404" cy="2480553"/>
          </a:xfrm>
          <a:prstGeom prst="rect">
            <a:avLst/>
          </a:prstGeom>
        </p:spPr>
      </p:pic>
    </p:spTree>
    <p:extLst>
      <p:ext uri="{BB962C8B-B14F-4D97-AF65-F5344CB8AC3E}">
        <p14:creationId xmlns:p14="http://schemas.microsoft.com/office/powerpoint/2010/main" val="2009202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BA40-91F7-7230-C62F-57F484B74BB4}"/>
              </a:ext>
            </a:extLst>
          </p:cNvPr>
          <p:cNvSpPr>
            <a:spLocks noGrp="1"/>
          </p:cNvSpPr>
          <p:nvPr>
            <p:ph type="title"/>
          </p:nvPr>
        </p:nvSpPr>
        <p:spPr>
          <a:xfrm>
            <a:off x="1097280" y="286603"/>
            <a:ext cx="10058400" cy="868663"/>
          </a:xfrm>
        </p:spPr>
        <p:txBody>
          <a:bodyPr/>
          <a:lstStyle/>
          <a:p>
            <a:pPr algn="ctr"/>
            <a:r>
              <a:rPr kumimoji="0" lang="en-US" sz="4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Ambulance Replacement Plan</a:t>
            </a:r>
            <a:endParaRPr lang="en-US" dirty="0"/>
          </a:p>
        </p:txBody>
      </p:sp>
      <p:sp>
        <p:nvSpPr>
          <p:cNvPr id="3" name="Content Placeholder 2">
            <a:extLst>
              <a:ext uri="{FF2B5EF4-FFF2-40B4-BE49-F238E27FC236}">
                <a16:creationId xmlns:a16="http://schemas.microsoft.com/office/drawing/2014/main" id="{BA552C28-44FD-161D-6927-80832F0C7AFC}"/>
              </a:ext>
            </a:extLst>
          </p:cNvPr>
          <p:cNvSpPr>
            <a:spLocks noGrp="1"/>
          </p:cNvSpPr>
          <p:nvPr>
            <p:ph idx="1"/>
          </p:nvPr>
        </p:nvSpPr>
        <p:spPr>
          <a:xfrm>
            <a:off x="628929" y="1810958"/>
            <a:ext cx="10058400" cy="4361449"/>
          </a:xfrm>
        </p:spPr>
        <p:txBody>
          <a:bodyPr/>
          <a:lstStyle/>
          <a:p>
            <a:r>
              <a:rPr lang="en-US" sz="1800" dirty="0">
                <a:latin typeface="Times New Roman" panose="02020603050405020304" pitchFamily="18" charset="0"/>
                <a:cs typeface="Times New Roman" panose="02020603050405020304" pitchFamily="18" charset="0"/>
              </a:rPr>
              <a:t>2 Ambulances Currently In System Have Low Mileage (~3,000/~30,000 Miles)</a:t>
            </a:r>
          </a:p>
          <a:p>
            <a:r>
              <a:rPr lang="en-US" sz="1800" dirty="0">
                <a:latin typeface="Times New Roman" panose="02020603050405020304" pitchFamily="18" charset="0"/>
                <a:cs typeface="Times New Roman" panose="02020603050405020304" pitchFamily="18" charset="0"/>
              </a:rPr>
              <a:t>Implementation Of Vehicle Rotations Based Mileage/Call Volumes</a:t>
            </a:r>
          </a:p>
          <a:p>
            <a:r>
              <a:rPr lang="en-US" sz="1800" dirty="0">
                <a:latin typeface="Times New Roman" panose="02020603050405020304" pitchFamily="18" charset="0"/>
                <a:cs typeface="Times New Roman" panose="02020603050405020304" pitchFamily="18" charset="0"/>
              </a:rPr>
              <a:t>Have Began Dialogue With 2 Volunteer Agencies---Some Questions From Agencies</a:t>
            </a:r>
          </a:p>
          <a:p>
            <a:pPr lvl="1"/>
            <a:r>
              <a:rPr lang="en-US" dirty="0">
                <a:latin typeface="Times New Roman" panose="02020603050405020304" pitchFamily="18" charset="0"/>
                <a:cs typeface="Times New Roman" panose="02020603050405020304" pitchFamily="18" charset="0"/>
              </a:rPr>
              <a:t>Concern From Volunteers That We Will Be Placing Vehicles With Issues In Their Stations</a:t>
            </a:r>
          </a:p>
          <a:p>
            <a:pPr lvl="1"/>
            <a:r>
              <a:rPr lang="en-US" dirty="0">
                <a:latin typeface="Times New Roman" panose="02020603050405020304" pitchFamily="18" charset="0"/>
                <a:cs typeface="Times New Roman" panose="02020603050405020304" pitchFamily="18" charset="0"/>
              </a:rPr>
              <a:t>Feel This Can Be Resolved By County Picking Up The Maintenance</a:t>
            </a:r>
          </a:p>
          <a:p>
            <a:pPr lvl="1"/>
            <a:r>
              <a:rPr lang="en-US" dirty="0">
                <a:latin typeface="Times New Roman" panose="02020603050405020304" pitchFamily="18" charset="0"/>
                <a:cs typeface="Times New Roman" panose="02020603050405020304" pitchFamily="18" charset="0"/>
              </a:rPr>
              <a:t>Potential Cost Saving From Consistently Maintaining Apparatus</a:t>
            </a:r>
          </a:p>
          <a:p>
            <a:pPr lvl="1"/>
            <a:r>
              <a:rPr lang="en-US" dirty="0">
                <a:latin typeface="Times New Roman" panose="02020603050405020304" pitchFamily="18" charset="0"/>
                <a:cs typeface="Times New Roman" panose="02020603050405020304" pitchFamily="18" charset="0"/>
              </a:rPr>
              <a:t>Staff Is Planning To Move Forward With Rotation Of Ambulances</a:t>
            </a:r>
          </a:p>
          <a:p>
            <a:pPr marL="201168" lvl="1" indent="0">
              <a:buNone/>
            </a:pPr>
            <a:endParaRPr lang="en-US" dirty="0">
              <a:latin typeface="Times New Roman" panose="02020603050405020304" pitchFamily="18" charset="0"/>
              <a:cs typeface="Times New Roman" panose="02020603050405020304" pitchFamily="18" charset="0"/>
            </a:endParaRPr>
          </a:p>
          <a:p>
            <a:r>
              <a:rPr lang="en-US" dirty="0"/>
              <a:t> </a:t>
            </a:r>
          </a:p>
        </p:txBody>
      </p:sp>
      <p:pic>
        <p:nvPicPr>
          <p:cNvPr id="5" name="Picture 4" descr="A picture containing text, sky, outdoor, truck">
            <a:extLst>
              <a:ext uri="{FF2B5EF4-FFF2-40B4-BE49-F238E27FC236}">
                <a16:creationId xmlns:a16="http://schemas.microsoft.com/office/drawing/2014/main" id="{95AEB8F4-68FA-B07A-8311-59AA904B0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55" y="3272883"/>
            <a:ext cx="3226339" cy="2419754"/>
          </a:xfrm>
          <a:prstGeom prst="rect">
            <a:avLst/>
          </a:prstGeom>
        </p:spPr>
      </p:pic>
    </p:spTree>
    <p:extLst>
      <p:ext uri="{BB962C8B-B14F-4D97-AF65-F5344CB8AC3E}">
        <p14:creationId xmlns:p14="http://schemas.microsoft.com/office/powerpoint/2010/main" val="638245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A4ED4-6B4F-8590-B606-DC66CB30875C}"/>
              </a:ext>
            </a:extLst>
          </p:cNvPr>
          <p:cNvSpPr>
            <a:spLocks noGrp="1"/>
          </p:cNvSpPr>
          <p:nvPr>
            <p:ph type="title"/>
          </p:nvPr>
        </p:nvSpPr>
        <p:spPr>
          <a:xfrm>
            <a:off x="1097280" y="286604"/>
            <a:ext cx="10058400" cy="761612"/>
          </a:xfrm>
        </p:spPr>
        <p:txBody>
          <a:bodyPr/>
          <a:lstStyle/>
          <a:p>
            <a:pPr algn="ctr"/>
            <a:r>
              <a:rPr kumimoji="0" lang="en-US" sz="4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Ambulance Replacement Plan</a:t>
            </a:r>
            <a:endParaRPr lang="en-US" dirty="0"/>
          </a:p>
        </p:txBody>
      </p:sp>
      <p:sp>
        <p:nvSpPr>
          <p:cNvPr id="3" name="Content Placeholder 2">
            <a:extLst>
              <a:ext uri="{FF2B5EF4-FFF2-40B4-BE49-F238E27FC236}">
                <a16:creationId xmlns:a16="http://schemas.microsoft.com/office/drawing/2014/main" id="{CE48249F-20A4-74C4-13FB-1F7A2BC5B050}"/>
              </a:ext>
            </a:extLst>
          </p:cNvPr>
          <p:cNvSpPr>
            <a:spLocks noGrp="1"/>
          </p:cNvSpPr>
          <p:nvPr>
            <p:ph idx="1"/>
          </p:nvPr>
        </p:nvSpPr>
        <p:spPr/>
        <p:txBody>
          <a:bodyPr>
            <a:normAutofit fontScale="47500" lnSpcReduction="20000"/>
          </a:bodyPr>
          <a:lstStyle/>
          <a:p>
            <a:pPr lvl="1">
              <a:buFont typeface="Courier New" panose="02070309020205020404" pitchFamily="49" charset="0"/>
              <a:buChar char="o"/>
            </a:pPr>
            <a:r>
              <a:rPr kumimoji="0" lang="en-US" sz="2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In Need Of 3 New Units In Next Two-Three Years</a:t>
            </a:r>
          </a:p>
          <a:p>
            <a:pPr lvl="1">
              <a:buFont typeface="Courier New" panose="02070309020205020404" pitchFamily="49" charset="0"/>
              <a:buChar char="o"/>
            </a:pPr>
            <a:r>
              <a:rPr lang="en-US" sz="2900" dirty="0">
                <a:solidFill>
                  <a:srgbClr val="000000">
                    <a:lumMod val="75000"/>
                    <a:lumOff val="25000"/>
                  </a:srgbClr>
                </a:solidFill>
                <a:latin typeface="Times New Roman" panose="02020603050405020304" pitchFamily="18" charset="0"/>
                <a:cs typeface="Times New Roman" panose="02020603050405020304" pitchFamily="18" charset="0"/>
              </a:rPr>
              <a:t>Cost Today ($346K-$388K)---One Vendor Has Experienced $40K Increase In Last 4 Months</a:t>
            </a:r>
          </a:p>
          <a:p>
            <a:pPr lvl="1">
              <a:buFont typeface="Courier New" panose="02070309020205020404" pitchFamily="49" charset="0"/>
              <a:buChar char="o"/>
            </a:pPr>
            <a:r>
              <a:rPr lang="en-US" sz="2900" dirty="0">
                <a:solidFill>
                  <a:srgbClr val="000000">
                    <a:lumMod val="75000"/>
                    <a:lumOff val="25000"/>
                  </a:srgbClr>
                </a:solidFill>
                <a:latin typeface="Times New Roman" panose="02020603050405020304" pitchFamily="18" charset="0"/>
                <a:cs typeface="Times New Roman" panose="02020603050405020304" pitchFamily="18" charset="0"/>
              </a:rPr>
              <a:t>Delivery 900-965 Days</a:t>
            </a:r>
          </a:p>
          <a:p>
            <a:pPr lvl="1">
              <a:buFont typeface="Courier New" panose="02070309020205020404" pitchFamily="49" charset="0"/>
              <a:buChar char="o"/>
            </a:pPr>
            <a:r>
              <a:rPr lang="en-US" sz="2900" dirty="0">
                <a:solidFill>
                  <a:srgbClr val="000000">
                    <a:lumMod val="75000"/>
                    <a:lumOff val="25000"/>
                  </a:srgbClr>
                </a:solidFill>
                <a:latin typeface="Times New Roman" panose="02020603050405020304" pitchFamily="18" charset="0"/>
                <a:cs typeface="Times New Roman" panose="02020603050405020304" pitchFamily="18" charset="0"/>
              </a:rPr>
              <a:t>Can Be Paid For On Delivery (Down Payment Required At Order)</a:t>
            </a:r>
          </a:p>
          <a:p>
            <a:pPr lvl="1">
              <a:buFont typeface="Courier New" panose="02070309020205020404" pitchFamily="49" charset="0"/>
              <a:buChar char="o"/>
            </a:pPr>
            <a:r>
              <a:rPr lang="en-US" sz="2900" dirty="0">
                <a:solidFill>
                  <a:srgbClr val="000000">
                    <a:lumMod val="75000"/>
                    <a:lumOff val="25000"/>
                  </a:srgbClr>
                </a:solidFill>
                <a:latin typeface="Times New Roman" panose="02020603050405020304" pitchFamily="18" charset="0"/>
                <a:cs typeface="Times New Roman" panose="02020603050405020304" pitchFamily="18" charset="0"/>
              </a:rPr>
              <a:t>Current Ambulance Leases Are Paid Off In 2025</a:t>
            </a:r>
          </a:p>
          <a:p>
            <a:pPr marL="0" marR="0" lvl="0" indent="0" algn="l" defTabSz="914400" rtl="0" eaLnBrk="1" fontAlgn="auto" latinLnBrk="0" hangingPunct="1">
              <a:lnSpc>
                <a:spcPct val="90000"/>
              </a:lnSpc>
              <a:spcBef>
                <a:spcPts val="1200"/>
              </a:spcBef>
              <a:spcAft>
                <a:spcPts val="200"/>
              </a:spcAft>
              <a:buClr>
                <a:srgbClr val="E48312"/>
              </a:buClr>
              <a:buSzPct val="100000"/>
              <a:buNone/>
              <a:tabLst/>
              <a:defRPr/>
            </a:pPr>
            <a:r>
              <a:rPr lang="en-US" sz="2900" dirty="0">
                <a:solidFill>
                  <a:srgbClr val="000000">
                    <a:lumMod val="75000"/>
                    <a:lumOff val="25000"/>
                  </a:srgbClr>
                </a:solidFill>
                <a:latin typeface="Times New Roman" panose="02020603050405020304" pitchFamily="18" charset="0"/>
                <a:cs typeface="Times New Roman" panose="02020603050405020304" pitchFamily="18" charset="0"/>
              </a:rPr>
              <a:t> </a:t>
            </a:r>
            <a:r>
              <a:rPr lang="en-US" sz="2900" b="1" u="sng" dirty="0">
                <a:solidFill>
                  <a:srgbClr val="000000">
                    <a:lumMod val="75000"/>
                    <a:lumOff val="25000"/>
                  </a:srgbClr>
                </a:solidFill>
                <a:latin typeface="Times New Roman" panose="02020603050405020304" pitchFamily="18" charset="0"/>
                <a:cs typeface="Times New Roman" panose="02020603050405020304" pitchFamily="18" charset="0"/>
              </a:rPr>
              <a:t>Staff Respectfully Request Permission To Place Order ASAP Due To Extended Delivery Dates &amp; To Avoid Additional Price Increase.            </a:t>
            </a:r>
            <a:endParaRPr kumimoji="0" lang="en-US" sz="2900" b="1" i="0" u="sng"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90000"/>
              </a:lnSpc>
              <a:spcBef>
                <a:spcPts val="1200"/>
              </a:spcBef>
              <a:spcAft>
                <a:spcPts val="200"/>
              </a:spcAft>
              <a:buClr>
                <a:srgbClr val="E48312"/>
              </a:buClr>
              <a:buSzPct val="100000"/>
              <a:buFont typeface="Courier New" panose="02070309020205020404" pitchFamily="49" charset="0"/>
              <a:buChar char="o"/>
              <a:tabLst/>
              <a:defRPr/>
            </a:pPr>
            <a:endParaRPr kumimoji="0" lang="en-US" sz="2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a:p>
            <a:pPr lvl="1">
              <a:spcBef>
                <a:spcPts val="1200"/>
              </a:spcBef>
              <a:spcAft>
                <a:spcPts val="200"/>
              </a:spcAft>
              <a:buClr>
                <a:srgbClr val="E48312"/>
              </a:buClr>
              <a:buSzPct val="100000"/>
              <a:buFont typeface="Courier New" panose="02070309020205020404" pitchFamily="49" charset="0"/>
              <a:buChar char="o"/>
              <a:defRPr/>
            </a:pPr>
            <a:r>
              <a:rPr kumimoji="0" lang="en-US" sz="2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Most Ambulances Are Replaced Due To Mechanical Issues As A Result Of High Mileage</a:t>
            </a: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sz="2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Explore Replacement Of Engines On Some Units. ($12,000)</a:t>
            </a: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lang="en-US" sz="2900" dirty="0">
                <a:solidFill>
                  <a:srgbClr val="000000">
                    <a:lumMod val="75000"/>
                    <a:lumOff val="25000"/>
                  </a:srgbClr>
                </a:solidFill>
                <a:latin typeface="Times New Roman" panose="02020603050405020304" pitchFamily="18" charset="0"/>
                <a:cs typeface="Times New Roman" panose="02020603050405020304" pitchFamily="18" charset="0"/>
              </a:rPr>
              <a:t>Current Reserve Funding To Assist</a:t>
            </a:r>
            <a:endParaRPr kumimoji="0" lang="en-US" sz="2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sz="2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Possibly Extend Life Of Apparatus</a:t>
            </a:r>
          </a:p>
          <a:p>
            <a:pPr lvl="1">
              <a:buFont typeface="Courier New" panose="02070309020205020404" pitchFamily="49" charset="0"/>
              <a:buChar char="o"/>
            </a:pPr>
            <a:endParaRPr lang="en-US" sz="2000" dirty="0">
              <a:solidFill>
                <a:srgbClr val="000000">
                  <a:lumMod val="75000"/>
                  <a:lumOff val="25000"/>
                </a:srgbClr>
              </a:solidFill>
              <a:latin typeface="Times New Roman" panose="02020603050405020304" pitchFamily="18" charset="0"/>
              <a:cs typeface="Times New Roman" panose="02020603050405020304" pitchFamily="18" charset="0"/>
            </a:endParaRPr>
          </a:p>
          <a:p>
            <a:pPr lvl="1">
              <a:buFont typeface="Courier New" panose="02070309020205020404" pitchFamily="49" charset="0"/>
              <a:buChar char="o"/>
            </a:pPr>
            <a:endParaRPr lang="en-US" dirty="0">
              <a:solidFill>
                <a:srgbClr val="000000">
                  <a:lumMod val="75000"/>
                  <a:lumOff val="25000"/>
                </a:srgbClr>
              </a:solidFill>
              <a:latin typeface="Times New Roman" panose="02020603050405020304" pitchFamily="18" charset="0"/>
              <a:cs typeface="Times New Roman" panose="02020603050405020304" pitchFamily="18" charset="0"/>
            </a:endParaRPr>
          </a:p>
          <a:p>
            <a:pPr lvl="1">
              <a:buFont typeface="Courier New" panose="02070309020205020404" pitchFamily="49" charset="0"/>
              <a:buChar char="o"/>
            </a:pPr>
            <a:endParaRPr lang="en-US" dirty="0">
              <a:solidFill>
                <a:srgbClr val="000000">
                  <a:lumMod val="75000"/>
                  <a:lumOff val="25000"/>
                </a:srgbClr>
              </a:solidFill>
              <a:latin typeface="Times New Roman" panose="02020603050405020304" pitchFamily="18" charset="0"/>
              <a:cs typeface="Times New Roman" panose="02020603050405020304" pitchFamily="18" charset="0"/>
            </a:endParaRPr>
          </a:p>
          <a:p>
            <a:pPr marL="201168" lvl="1" indent="0">
              <a:buNone/>
            </a:pPr>
            <a:r>
              <a:rPr lang="en-US" sz="2000" dirty="0">
                <a:solidFill>
                  <a:srgbClr val="000000">
                    <a:lumMod val="75000"/>
                    <a:lumOff val="25000"/>
                  </a:srgbClr>
                </a:solidFill>
                <a:latin typeface="Times New Roman" panose="02020603050405020304" pitchFamily="18" charset="0"/>
                <a:cs typeface="Times New Roman" panose="02020603050405020304" pitchFamily="18" charset="0"/>
              </a:rPr>
              <a:t>     	</a:t>
            </a:r>
          </a:p>
          <a:p>
            <a:pPr marL="201168" lvl="1" indent="0">
              <a:buNone/>
            </a:pPr>
            <a:r>
              <a:rPr lang="en-US" sz="2000" dirty="0">
                <a:solidFill>
                  <a:srgbClr val="000000">
                    <a:lumMod val="75000"/>
                    <a:lumOff val="25000"/>
                  </a:srgbClr>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5" name="Picture 4" descr="A picture containing text, truck, road, outdoor&#10;&#10;Description automatically generated">
            <a:extLst>
              <a:ext uri="{FF2B5EF4-FFF2-40B4-BE49-F238E27FC236}">
                <a16:creationId xmlns:a16="http://schemas.microsoft.com/office/drawing/2014/main" id="{1F1C3403-1BDB-FFEA-928B-514D353E9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0235" y="3857414"/>
            <a:ext cx="3180521" cy="2385391"/>
          </a:xfrm>
          <a:prstGeom prst="rect">
            <a:avLst/>
          </a:prstGeom>
        </p:spPr>
      </p:pic>
    </p:spTree>
    <p:extLst>
      <p:ext uri="{BB962C8B-B14F-4D97-AF65-F5344CB8AC3E}">
        <p14:creationId xmlns:p14="http://schemas.microsoft.com/office/powerpoint/2010/main" val="2146442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52560-E658-4CD5-B8DA-0DA1C945ADDE}"/>
              </a:ext>
            </a:extLst>
          </p:cNvPr>
          <p:cNvSpPr>
            <a:spLocks noGrp="1"/>
          </p:cNvSpPr>
          <p:nvPr>
            <p:ph type="title"/>
          </p:nvPr>
        </p:nvSpPr>
        <p:spPr>
          <a:xfrm>
            <a:off x="1097280" y="286604"/>
            <a:ext cx="10058400" cy="888262"/>
          </a:xfrm>
        </p:spPr>
        <p:txBody>
          <a:bodyPr/>
          <a:lstStyle/>
          <a:p>
            <a:pPr algn="ctr"/>
            <a:r>
              <a:rPr lang="en-US" dirty="0">
                <a:latin typeface="Times New Roman" panose="02020603050405020304" pitchFamily="18" charset="0"/>
                <a:cs typeface="Times New Roman" panose="02020603050405020304" pitchFamily="18" charset="0"/>
              </a:rPr>
              <a:t>Current Leases</a:t>
            </a:r>
          </a:p>
        </p:txBody>
      </p:sp>
      <p:graphicFrame>
        <p:nvGraphicFramePr>
          <p:cNvPr id="4" name="Table 4">
            <a:extLst>
              <a:ext uri="{FF2B5EF4-FFF2-40B4-BE49-F238E27FC236}">
                <a16:creationId xmlns:a16="http://schemas.microsoft.com/office/drawing/2014/main" id="{81A9ED08-3671-49C8-BC67-6392D818CF80}"/>
              </a:ext>
            </a:extLst>
          </p:cNvPr>
          <p:cNvGraphicFramePr>
            <a:graphicFrameLocks noGrp="1"/>
          </p:cNvGraphicFramePr>
          <p:nvPr>
            <p:ph idx="1"/>
            <p:extLst>
              <p:ext uri="{D42A27DB-BD31-4B8C-83A1-F6EECF244321}">
                <p14:modId xmlns:p14="http://schemas.microsoft.com/office/powerpoint/2010/main" val="112053417"/>
              </p:ext>
            </p:extLst>
          </p:nvPr>
        </p:nvGraphicFramePr>
        <p:xfrm>
          <a:off x="1096963" y="1557251"/>
          <a:ext cx="10058400" cy="2041611"/>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152256662"/>
                    </a:ext>
                  </a:extLst>
                </a:gridCol>
                <a:gridCol w="2011680">
                  <a:extLst>
                    <a:ext uri="{9D8B030D-6E8A-4147-A177-3AD203B41FA5}">
                      <a16:colId xmlns:a16="http://schemas.microsoft.com/office/drawing/2014/main" val="3424981833"/>
                    </a:ext>
                  </a:extLst>
                </a:gridCol>
                <a:gridCol w="2011680">
                  <a:extLst>
                    <a:ext uri="{9D8B030D-6E8A-4147-A177-3AD203B41FA5}">
                      <a16:colId xmlns:a16="http://schemas.microsoft.com/office/drawing/2014/main" val="4264037397"/>
                    </a:ext>
                  </a:extLst>
                </a:gridCol>
                <a:gridCol w="2011680">
                  <a:extLst>
                    <a:ext uri="{9D8B030D-6E8A-4147-A177-3AD203B41FA5}">
                      <a16:colId xmlns:a16="http://schemas.microsoft.com/office/drawing/2014/main" val="2868342977"/>
                    </a:ext>
                  </a:extLst>
                </a:gridCol>
                <a:gridCol w="2011680">
                  <a:extLst>
                    <a:ext uri="{9D8B030D-6E8A-4147-A177-3AD203B41FA5}">
                      <a16:colId xmlns:a16="http://schemas.microsoft.com/office/drawing/2014/main" val="2507790591"/>
                    </a:ext>
                  </a:extLst>
                </a:gridCol>
              </a:tblGrid>
              <a:tr h="431993">
                <a:tc>
                  <a:txBody>
                    <a:bodyPr/>
                    <a:lstStyle/>
                    <a:p>
                      <a:pPr algn="ctr"/>
                      <a:r>
                        <a:rPr lang="en-US" dirty="0"/>
                        <a:t>Vehicle</a:t>
                      </a:r>
                    </a:p>
                  </a:txBody>
                  <a:tcPr/>
                </a:tc>
                <a:tc>
                  <a:txBody>
                    <a:bodyPr/>
                    <a:lstStyle/>
                    <a:p>
                      <a:pPr algn="ctr"/>
                      <a:r>
                        <a:rPr lang="en-US" dirty="0"/>
                        <a:t>Date Funded</a:t>
                      </a:r>
                    </a:p>
                  </a:txBody>
                  <a:tcPr/>
                </a:tc>
                <a:tc>
                  <a:txBody>
                    <a:bodyPr/>
                    <a:lstStyle/>
                    <a:p>
                      <a:pPr algn="ctr"/>
                      <a:r>
                        <a:rPr lang="en-US" dirty="0"/>
                        <a:t>Amount</a:t>
                      </a:r>
                    </a:p>
                  </a:txBody>
                  <a:tcPr/>
                </a:tc>
                <a:tc>
                  <a:txBody>
                    <a:bodyPr/>
                    <a:lstStyle/>
                    <a:p>
                      <a:pPr algn="ctr"/>
                      <a:r>
                        <a:rPr lang="en-US" dirty="0"/>
                        <a:t>Payoff Year</a:t>
                      </a:r>
                    </a:p>
                  </a:txBody>
                  <a:tcPr/>
                </a:tc>
                <a:tc>
                  <a:txBody>
                    <a:bodyPr/>
                    <a:lstStyle/>
                    <a:p>
                      <a:pPr algn="ctr"/>
                      <a:r>
                        <a:rPr lang="en-US" dirty="0"/>
                        <a:t>Other</a:t>
                      </a:r>
                    </a:p>
                  </a:txBody>
                  <a:tcPr/>
                </a:tc>
                <a:extLst>
                  <a:ext uri="{0D108BD9-81ED-4DB2-BD59-A6C34878D82A}">
                    <a16:rowId xmlns:a16="http://schemas.microsoft.com/office/drawing/2014/main" val="1338557318"/>
                  </a:ext>
                </a:extLst>
              </a:tr>
              <a:tr h="431993">
                <a:tc>
                  <a:txBody>
                    <a:bodyPr/>
                    <a:lstStyle/>
                    <a:p>
                      <a:pPr algn="ctr"/>
                      <a:r>
                        <a:rPr lang="en-US" dirty="0"/>
                        <a:t>Ambulances</a:t>
                      </a:r>
                    </a:p>
                  </a:txBody>
                  <a:tcPr/>
                </a:tc>
                <a:tc>
                  <a:txBody>
                    <a:bodyPr/>
                    <a:lstStyle/>
                    <a:p>
                      <a:pPr algn="ctr"/>
                      <a:r>
                        <a:rPr lang="en-US" dirty="0"/>
                        <a:t>11/2020</a:t>
                      </a:r>
                    </a:p>
                  </a:txBody>
                  <a:tcPr/>
                </a:tc>
                <a:tc>
                  <a:txBody>
                    <a:bodyPr/>
                    <a:lstStyle/>
                    <a:p>
                      <a:pPr algn="ctr"/>
                      <a:r>
                        <a:rPr lang="en-US" dirty="0"/>
                        <a:t>$183K</a:t>
                      </a:r>
                    </a:p>
                  </a:txBody>
                  <a:tcPr/>
                </a:tc>
                <a:tc>
                  <a:txBody>
                    <a:bodyPr/>
                    <a:lstStyle/>
                    <a:p>
                      <a:pPr algn="ctr"/>
                      <a:r>
                        <a:rPr lang="en-US" dirty="0"/>
                        <a:t>2025</a:t>
                      </a:r>
                    </a:p>
                  </a:txBody>
                  <a:tcPr/>
                </a:tc>
                <a:tc>
                  <a:txBody>
                    <a:bodyPr/>
                    <a:lstStyle/>
                    <a:p>
                      <a:pPr algn="ctr"/>
                      <a:r>
                        <a:rPr lang="en-US" dirty="0"/>
                        <a:t>CIP</a:t>
                      </a:r>
                    </a:p>
                  </a:txBody>
                  <a:tcPr/>
                </a:tc>
                <a:extLst>
                  <a:ext uri="{0D108BD9-81ED-4DB2-BD59-A6C34878D82A}">
                    <a16:rowId xmlns:a16="http://schemas.microsoft.com/office/drawing/2014/main" val="2517711943"/>
                  </a:ext>
                </a:extLst>
              </a:tr>
              <a:tr h="431993">
                <a:tc>
                  <a:txBody>
                    <a:bodyPr/>
                    <a:lstStyle/>
                    <a:p>
                      <a:pPr algn="ctr"/>
                      <a:r>
                        <a:rPr lang="en-US" dirty="0"/>
                        <a:t>Ladder 10</a:t>
                      </a:r>
                    </a:p>
                  </a:txBody>
                  <a:tcPr/>
                </a:tc>
                <a:tc>
                  <a:txBody>
                    <a:bodyPr/>
                    <a:lstStyle/>
                    <a:p>
                      <a:pPr algn="ctr"/>
                      <a:r>
                        <a:rPr lang="en-US" dirty="0"/>
                        <a:t>12/2017</a:t>
                      </a:r>
                    </a:p>
                  </a:txBody>
                  <a:tcPr/>
                </a:tc>
                <a:tc>
                  <a:txBody>
                    <a:bodyPr/>
                    <a:lstStyle/>
                    <a:p>
                      <a:pPr algn="ctr"/>
                      <a:r>
                        <a:rPr lang="en-US" dirty="0"/>
                        <a:t>$112K</a:t>
                      </a:r>
                    </a:p>
                  </a:txBody>
                  <a:tcPr/>
                </a:tc>
                <a:tc>
                  <a:txBody>
                    <a:bodyPr/>
                    <a:lstStyle/>
                    <a:p>
                      <a:pPr algn="ctr"/>
                      <a:r>
                        <a:rPr lang="en-US" dirty="0"/>
                        <a:t>2027</a:t>
                      </a:r>
                    </a:p>
                  </a:txBody>
                  <a:tcPr/>
                </a:tc>
                <a:tc>
                  <a:txBody>
                    <a:bodyPr/>
                    <a:lstStyle/>
                    <a:p>
                      <a:pPr algn="ctr"/>
                      <a:r>
                        <a:rPr lang="en-US" dirty="0"/>
                        <a:t>CIP</a:t>
                      </a:r>
                    </a:p>
                  </a:txBody>
                  <a:tcPr/>
                </a:tc>
                <a:extLst>
                  <a:ext uri="{0D108BD9-81ED-4DB2-BD59-A6C34878D82A}">
                    <a16:rowId xmlns:a16="http://schemas.microsoft.com/office/drawing/2014/main" val="557022691"/>
                  </a:ext>
                </a:extLst>
              </a:tr>
              <a:tr h="745632">
                <a:tc>
                  <a:txBody>
                    <a:bodyPr/>
                    <a:lstStyle/>
                    <a:p>
                      <a:pPr algn="ctr"/>
                      <a:r>
                        <a:rPr lang="en-US" dirty="0"/>
                        <a:t>Ladder 7/Engine 8</a:t>
                      </a:r>
                    </a:p>
                  </a:txBody>
                  <a:tcPr/>
                </a:tc>
                <a:tc>
                  <a:txBody>
                    <a:bodyPr/>
                    <a:lstStyle/>
                    <a:p>
                      <a:pPr algn="ctr"/>
                      <a:r>
                        <a:rPr lang="en-US" dirty="0"/>
                        <a:t>2/2018</a:t>
                      </a:r>
                    </a:p>
                  </a:txBody>
                  <a:tcPr/>
                </a:tc>
                <a:tc>
                  <a:txBody>
                    <a:bodyPr/>
                    <a:lstStyle/>
                    <a:p>
                      <a:pPr algn="ctr"/>
                      <a:r>
                        <a:rPr lang="en-US" dirty="0"/>
                        <a:t>$175K</a:t>
                      </a:r>
                    </a:p>
                  </a:txBody>
                  <a:tcPr/>
                </a:tc>
                <a:tc>
                  <a:txBody>
                    <a:bodyPr/>
                    <a:lstStyle/>
                    <a:p>
                      <a:pPr algn="ctr"/>
                      <a:r>
                        <a:rPr lang="en-US" dirty="0"/>
                        <a:t>2028</a:t>
                      </a:r>
                    </a:p>
                  </a:txBody>
                  <a:tcPr/>
                </a:tc>
                <a:tc>
                  <a:txBody>
                    <a:bodyPr/>
                    <a:lstStyle/>
                    <a:p>
                      <a:pPr algn="ctr"/>
                      <a:r>
                        <a:rPr lang="en-US" dirty="0"/>
                        <a:t>Aid-To-Locality Funds</a:t>
                      </a:r>
                    </a:p>
                  </a:txBody>
                  <a:tcPr/>
                </a:tc>
                <a:extLst>
                  <a:ext uri="{0D108BD9-81ED-4DB2-BD59-A6C34878D82A}">
                    <a16:rowId xmlns:a16="http://schemas.microsoft.com/office/drawing/2014/main" val="3984931828"/>
                  </a:ext>
                </a:extLst>
              </a:tr>
            </a:tbl>
          </a:graphicData>
        </a:graphic>
      </p:graphicFrame>
      <p:pic>
        <p:nvPicPr>
          <p:cNvPr id="5" name="Picture 4" descr="A fire truck parked outside a building&#10;&#10;Description automatically generated with low confidence">
            <a:extLst>
              <a:ext uri="{FF2B5EF4-FFF2-40B4-BE49-F238E27FC236}">
                <a16:creationId xmlns:a16="http://schemas.microsoft.com/office/drawing/2014/main" id="{D2B18EDE-FB16-4A3A-8569-1F3EDE99C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962" y="3598863"/>
            <a:ext cx="4001511" cy="2760374"/>
          </a:xfrm>
          <a:prstGeom prst="rect">
            <a:avLst/>
          </a:prstGeom>
        </p:spPr>
      </p:pic>
      <p:pic>
        <p:nvPicPr>
          <p:cNvPr id="7" name="Picture 6" descr="A white and red food truck&#10;&#10;Description automatically generated with low confidence">
            <a:extLst>
              <a:ext uri="{FF2B5EF4-FFF2-40B4-BE49-F238E27FC236}">
                <a16:creationId xmlns:a16="http://schemas.microsoft.com/office/drawing/2014/main" id="{1476F519-556C-44E5-B468-9493BE2AA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527" y="3598863"/>
            <a:ext cx="4061836" cy="2760374"/>
          </a:xfrm>
          <a:prstGeom prst="rect">
            <a:avLst/>
          </a:prstGeom>
        </p:spPr>
      </p:pic>
    </p:spTree>
    <p:extLst>
      <p:ext uri="{BB962C8B-B14F-4D97-AF65-F5344CB8AC3E}">
        <p14:creationId xmlns:p14="http://schemas.microsoft.com/office/powerpoint/2010/main" val="912015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D6C37-DC4B-4F0C-AFCC-7CAAEF3A1AA4}"/>
              </a:ext>
            </a:extLst>
          </p:cNvPr>
          <p:cNvSpPr>
            <a:spLocks noGrp="1"/>
          </p:cNvSpPr>
          <p:nvPr>
            <p:ph type="title"/>
          </p:nvPr>
        </p:nvSpPr>
        <p:spPr>
          <a:xfrm>
            <a:off x="1097280" y="286604"/>
            <a:ext cx="10058400" cy="890966"/>
          </a:xfrm>
        </p:spPr>
        <p:txBody>
          <a:bodyPr/>
          <a:lstStyle/>
          <a:p>
            <a:pPr algn="ctr"/>
            <a:r>
              <a:rPr lang="en-US" dirty="0">
                <a:latin typeface="Times New Roman" panose="02020603050405020304" pitchFamily="18" charset="0"/>
                <a:cs typeface="Times New Roman" panose="02020603050405020304" pitchFamily="18" charset="0"/>
              </a:rPr>
              <a:t>Volunteer Capital Requests</a:t>
            </a:r>
          </a:p>
        </p:txBody>
      </p:sp>
      <p:sp>
        <p:nvSpPr>
          <p:cNvPr id="3" name="Content Placeholder 2">
            <a:extLst>
              <a:ext uri="{FF2B5EF4-FFF2-40B4-BE49-F238E27FC236}">
                <a16:creationId xmlns:a16="http://schemas.microsoft.com/office/drawing/2014/main" id="{875F5FA7-27AD-420D-9F59-2A6FFA672E36}"/>
              </a:ext>
            </a:extLst>
          </p:cNvPr>
          <p:cNvSpPr>
            <a:spLocks noGrp="1"/>
          </p:cNvSpPr>
          <p:nvPr>
            <p:ph idx="1"/>
          </p:nvPr>
        </p:nvSpPr>
        <p:spPr/>
        <p:txBody>
          <a:bodyPr>
            <a:normAutofit/>
          </a:bodyPr>
          <a:lstStyle/>
          <a:p>
            <a:pPr lvl="1"/>
            <a:endParaRPr lang="en-US" dirty="0"/>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FVFD	$44,000 Requested	 	 Extrication Equip. 			</a:t>
            </a: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BMVFD	$9,530,500 Requested	 Station/QRV	</a:t>
            </a: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a:t>
            </a: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lang="en-US" dirty="0">
                <a:latin typeface="Times New Roman" panose="02020603050405020304" pitchFamily="18" charset="0"/>
                <a:cs typeface="Times New Roman" panose="02020603050405020304" pitchFamily="18" charset="0"/>
              </a:rPr>
              <a:t>SCVRS 	$186,000 Requested	 Building Modifications		</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CVFD	$6,500 Requested		 Extrication Equip.	</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FMVFD	$21,101 Requested		 Bldg. Modification/Pagers</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RVRS	$157,000 Requested	 Bldg. Modification/Pagers		</a:t>
            </a:r>
          </a:p>
        </p:txBody>
      </p:sp>
      <p:pic>
        <p:nvPicPr>
          <p:cNvPr id="5" name="Picture 4" descr="A picture containing text, person&#10;&#10;Description automatically generated">
            <a:extLst>
              <a:ext uri="{FF2B5EF4-FFF2-40B4-BE49-F238E27FC236}">
                <a16:creationId xmlns:a16="http://schemas.microsoft.com/office/drawing/2014/main" id="{FEDADE5B-0ADA-4BDD-8B70-C2DE0584A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175" y="1737360"/>
            <a:ext cx="2516505" cy="4244340"/>
          </a:xfrm>
          <a:prstGeom prst="rect">
            <a:avLst/>
          </a:prstGeom>
        </p:spPr>
      </p:pic>
    </p:spTree>
    <p:extLst>
      <p:ext uri="{BB962C8B-B14F-4D97-AF65-F5344CB8AC3E}">
        <p14:creationId xmlns:p14="http://schemas.microsoft.com/office/powerpoint/2010/main" val="1945636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C83C-3789-4952-9C71-1F51D348BA08}"/>
              </a:ext>
            </a:extLst>
          </p:cNvPr>
          <p:cNvSpPr>
            <a:spLocks noGrp="1"/>
          </p:cNvSpPr>
          <p:nvPr>
            <p:ph type="title"/>
          </p:nvPr>
        </p:nvSpPr>
        <p:spPr>
          <a:xfrm>
            <a:off x="2703056" y="212437"/>
            <a:ext cx="6079564" cy="951750"/>
          </a:xfrm>
        </p:spPr>
        <p:txBody>
          <a:bodyPr>
            <a:normAutofit/>
          </a:bodyPr>
          <a:lstStyle/>
          <a:p>
            <a:pPr algn="ctr"/>
            <a:r>
              <a:rPr lang="en-US" dirty="0">
                <a:solidFill>
                  <a:schemeClr val="tx1"/>
                </a:solidFill>
                <a:latin typeface="Times New Roman" panose="02020603050405020304" pitchFamily="18" charset="0"/>
                <a:cs typeface="Times New Roman" panose="02020603050405020304" pitchFamily="18" charset="0"/>
              </a:rPr>
              <a:t>Station/Facility Needs</a:t>
            </a:r>
          </a:p>
        </p:txBody>
      </p:sp>
      <p:sp>
        <p:nvSpPr>
          <p:cNvPr id="3" name="Content Placeholder 2">
            <a:extLst>
              <a:ext uri="{FF2B5EF4-FFF2-40B4-BE49-F238E27FC236}">
                <a16:creationId xmlns:a16="http://schemas.microsoft.com/office/drawing/2014/main" id="{C749ADB1-0118-4E77-8AE2-E4B3F185C8CB}"/>
              </a:ext>
            </a:extLst>
          </p:cNvPr>
          <p:cNvSpPr>
            <a:spLocks noGrp="1"/>
          </p:cNvSpPr>
          <p:nvPr>
            <p:ph idx="1"/>
          </p:nvPr>
        </p:nvSpPr>
        <p:spPr>
          <a:xfrm>
            <a:off x="1902692" y="2179782"/>
            <a:ext cx="8257308" cy="4211782"/>
          </a:xfrm>
        </p:spPr>
        <p:txBody>
          <a:bodyPr anchor="t">
            <a:normAutofit/>
          </a:bodyPr>
          <a:lstStyle/>
          <a:p>
            <a:pPr lvl="2"/>
            <a:r>
              <a:rPr lang="en-US" sz="1800" dirty="0">
                <a:solidFill>
                  <a:schemeClr val="tx1"/>
                </a:solidFill>
                <a:latin typeface="Times New Roman" panose="02020603050405020304" pitchFamily="18" charset="0"/>
                <a:cs typeface="Times New Roman" panose="02020603050405020304" pitchFamily="18" charset="0"/>
              </a:rPr>
              <a:t>“Space Needs” Facilities Study Currently Being Conducted By General Properties</a:t>
            </a:r>
          </a:p>
          <a:p>
            <a:pPr lvl="2"/>
            <a:r>
              <a:rPr lang="en-US" sz="1800" dirty="0">
                <a:solidFill>
                  <a:schemeClr val="tx1"/>
                </a:solidFill>
                <a:latin typeface="Times New Roman" panose="02020603050405020304" pitchFamily="18" charset="0"/>
                <a:cs typeface="Times New Roman" panose="02020603050405020304" pitchFamily="18" charset="0"/>
              </a:rPr>
              <a:t>Public Safety Administration Offices – $52,920/Annually</a:t>
            </a:r>
          </a:p>
          <a:p>
            <a:pPr lvl="3"/>
            <a:r>
              <a:rPr lang="en-US" sz="1800" dirty="0">
                <a:solidFill>
                  <a:schemeClr val="tx1"/>
                </a:solidFill>
                <a:latin typeface="Times New Roman" panose="02020603050405020304" pitchFamily="18" charset="0"/>
                <a:cs typeface="Times New Roman" panose="02020603050405020304" pitchFamily="18" charset="0"/>
              </a:rPr>
              <a:t>Westlake--$57,034/Annually.</a:t>
            </a:r>
          </a:p>
          <a:p>
            <a:pPr lvl="3"/>
            <a:r>
              <a:rPr lang="en-US" sz="1800" dirty="0">
                <a:solidFill>
                  <a:schemeClr val="tx1"/>
                </a:solidFill>
                <a:latin typeface="Times New Roman" panose="02020603050405020304" pitchFamily="18" charset="0"/>
                <a:cs typeface="Times New Roman" panose="02020603050405020304" pitchFamily="18" charset="0"/>
              </a:rPr>
              <a:t>Consider Purchase Of Site/Building Rather Than Continuing To Lease</a:t>
            </a:r>
          </a:p>
          <a:p>
            <a:pPr lvl="2"/>
            <a:r>
              <a:rPr lang="en-US" sz="1800" dirty="0">
                <a:solidFill>
                  <a:schemeClr val="tx1"/>
                </a:solidFill>
                <a:latin typeface="Times New Roman" panose="02020603050405020304" pitchFamily="18" charset="0"/>
                <a:cs typeface="Times New Roman" panose="02020603050405020304" pitchFamily="18" charset="0"/>
              </a:rPr>
              <a:t>911 Center Needs To Be Upgraded</a:t>
            </a:r>
          </a:p>
          <a:p>
            <a:pPr lvl="2"/>
            <a:r>
              <a:rPr lang="en-US" sz="1800" dirty="0">
                <a:solidFill>
                  <a:schemeClr val="tx1"/>
                </a:solidFill>
                <a:latin typeface="Times New Roman" panose="02020603050405020304" pitchFamily="18" charset="0"/>
                <a:cs typeface="Times New Roman" panose="02020603050405020304" pitchFamily="18" charset="0"/>
              </a:rPr>
              <a:t>Emergency Operations Center (EOC)==Tremendously Outgrown Facility</a:t>
            </a:r>
          </a:p>
          <a:p>
            <a:pPr lvl="2"/>
            <a:r>
              <a:rPr lang="en-US" sz="1800" dirty="0">
                <a:solidFill>
                  <a:schemeClr val="tx1"/>
                </a:solidFill>
                <a:latin typeface="Times New Roman" panose="02020603050405020304" pitchFamily="18" charset="0"/>
                <a:cs typeface="Times New Roman" panose="02020603050405020304" pitchFamily="18" charset="0"/>
              </a:rPr>
              <a:t>Public Safety Storage Building/Area – Vehicles   &amp; Equipment --- </a:t>
            </a: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MCP/SWT/SOT/Reserve Apparatus.  ($350K Outside)</a:t>
            </a:r>
            <a:endParaRPr lang="en-US" sz="1800" dirty="0">
              <a:solidFill>
                <a:schemeClr val="tx1"/>
              </a:solidFill>
              <a:latin typeface="Times New Roman" panose="02020603050405020304" pitchFamily="18" charset="0"/>
              <a:cs typeface="Times New Roman" panose="02020603050405020304" pitchFamily="18" charset="0"/>
            </a:endParaRPr>
          </a:p>
          <a:p>
            <a:pPr lvl="2"/>
            <a:r>
              <a:rPr lang="en-US" sz="1800" dirty="0">
                <a:solidFill>
                  <a:schemeClr val="tx1"/>
                </a:solidFill>
                <a:latin typeface="Times New Roman" panose="02020603050405020304" pitchFamily="18" charset="0"/>
                <a:cs typeface="Times New Roman" panose="02020603050405020304" pitchFamily="18" charset="0"/>
              </a:rPr>
              <a:t>Potential New Station In Hardy Area and The 220 Corridor</a:t>
            </a:r>
          </a:p>
          <a:p>
            <a:pPr marL="384048" lvl="2" indent="0">
              <a:buNone/>
            </a:pPr>
            <a:endParaRPr lang="en-US" sz="1800" dirty="0">
              <a:solidFill>
                <a:schemeClr val="tx2"/>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771D3FF-38A3-03C8-408F-C34B2E8AC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247" y="4285673"/>
            <a:ext cx="2658893" cy="1994170"/>
          </a:xfrm>
          <a:prstGeom prst="rect">
            <a:avLst/>
          </a:prstGeom>
        </p:spPr>
      </p:pic>
    </p:spTree>
    <p:extLst>
      <p:ext uri="{BB962C8B-B14F-4D97-AF65-F5344CB8AC3E}">
        <p14:creationId xmlns:p14="http://schemas.microsoft.com/office/powerpoint/2010/main" val="728094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5CAE4-9EE5-0C8F-96B8-BBFDDAC31325}"/>
              </a:ext>
            </a:extLst>
          </p:cNvPr>
          <p:cNvSpPr>
            <a:spLocks noGrp="1"/>
          </p:cNvSpPr>
          <p:nvPr>
            <p:ph type="title"/>
          </p:nvPr>
        </p:nvSpPr>
        <p:spPr>
          <a:xfrm>
            <a:off x="1097280" y="286604"/>
            <a:ext cx="10058400" cy="948926"/>
          </a:xfrm>
        </p:spPr>
        <p:txBody>
          <a:bodyPr/>
          <a:lstStyle/>
          <a:p>
            <a:pPr algn="ctr"/>
            <a:r>
              <a:rPr lang="en-US" dirty="0">
                <a:latin typeface="Times New Roman" panose="02020603050405020304" pitchFamily="18" charset="0"/>
                <a:cs typeface="Times New Roman" panose="02020603050405020304" pitchFamily="18" charset="0"/>
              </a:rPr>
              <a:t>Thank You For Support In 22/23 Budget</a:t>
            </a:r>
          </a:p>
        </p:txBody>
      </p:sp>
      <p:sp>
        <p:nvSpPr>
          <p:cNvPr id="3" name="Content Placeholder 2">
            <a:extLst>
              <a:ext uri="{FF2B5EF4-FFF2-40B4-BE49-F238E27FC236}">
                <a16:creationId xmlns:a16="http://schemas.microsoft.com/office/drawing/2014/main" id="{DC192B78-9826-5066-D732-C9E2E72CDC0C}"/>
              </a:ext>
            </a:extLst>
          </p:cNvPr>
          <p:cNvSpPr>
            <a:spLocks noGrp="1"/>
          </p:cNvSpPr>
          <p:nvPr>
            <p:ph idx="1"/>
          </p:nvPr>
        </p:nvSpPr>
        <p:spPr/>
        <p:txBody>
          <a:bodyPr/>
          <a:lstStyle/>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6 New Positions – Lt. And 3 Field Providers!</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Salary Increases And Adjustments!</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New Vehicles – Captains, Communications!</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New Fire Truck Purchase For Ferrum VFD!</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$100K In Reserve For Radios!</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Adjustment In Vacation Accrual!</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SCBA Fill Station For Burnt Chimney VFD!</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Two (2) New Cardiac Monitors!</a:t>
            </a:r>
          </a:p>
          <a:p>
            <a:pPr lvl="1">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Water/Septic &amp; Restroom At Ferrum Training Facility!</a:t>
            </a:r>
          </a:p>
          <a:p>
            <a:pPr marL="0" indent="0">
              <a:buNone/>
            </a:pPr>
            <a:endParaRPr lang="en-US" dirty="0"/>
          </a:p>
        </p:txBody>
      </p:sp>
      <p:pic>
        <p:nvPicPr>
          <p:cNvPr id="5" name="Picture 4" descr="A green sign with white lettering">
            <a:extLst>
              <a:ext uri="{FF2B5EF4-FFF2-40B4-BE49-F238E27FC236}">
                <a16:creationId xmlns:a16="http://schemas.microsoft.com/office/drawing/2014/main" id="{7FFDA4FD-949E-5B65-0508-B6F55FCB0A4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62608" y="3342144"/>
            <a:ext cx="4129392" cy="2752928"/>
          </a:xfrm>
          <a:prstGeom prst="rect">
            <a:avLst/>
          </a:prstGeom>
        </p:spPr>
      </p:pic>
      <p:sp>
        <p:nvSpPr>
          <p:cNvPr id="6" name="TextBox 5">
            <a:extLst>
              <a:ext uri="{FF2B5EF4-FFF2-40B4-BE49-F238E27FC236}">
                <a16:creationId xmlns:a16="http://schemas.microsoft.com/office/drawing/2014/main" id="{D304F73D-C033-BCA3-9F33-00EEA698F6D6}"/>
              </a:ext>
            </a:extLst>
          </p:cNvPr>
          <p:cNvSpPr txBox="1"/>
          <p:nvPr/>
        </p:nvSpPr>
        <p:spPr>
          <a:xfrm>
            <a:off x="10359146" y="6233244"/>
            <a:ext cx="1832853"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2647903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9FFA-F34C-4DE6-ABA9-0026D665C30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Public Safety Operational Budget Needs/Pressures</a:t>
            </a:r>
          </a:p>
        </p:txBody>
      </p:sp>
      <p:sp>
        <p:nvSpPr>
          <p:cNvPr id="3" name="Content Placeholder 2">
            <a:extLst>
              <a:ext uri="{FF2B5EF4-FFF2-40B4-BE49-F238E27FC236}">
                <a16:creationId xmlns:a16="http://schemas.microsoft.com/office/drawing/2014/main" id="{E84791F0-1476-44FB-B1A8-628AD6B6CD75}"/>
              </a:ext>
            </a:extLst>
          </p:cNvPr>
          <p:cNvSpPr>
            <a:spLocks noGrp="1"/>
          </p:cNvSpPr>
          <p:nvPr>
            <p:ph idx="1"/>
          </p:nvPr>
        </p:nvSpPr>
        <p:spPr/>
        <p:txBody>
          <a:bodyPr/>
          <a:lstStyle/>
          <a:p>
            <a:pPr marL="0" indent="0">
              <a:buNone/>
            </a:pPr>
            <a:endParaRPr lang="en-US" dirty="0"/>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Staffing – ACO, Field Staff, Logistics, Radio Technician, EMS Training</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Fuel, Utilities, Insurance Increases</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Equipment Needs – Cardiac Monitors, Turn-Out Gear, Etc.</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Radio System Maintenance</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Fire Prevention – Inspections, Investigations, Outreach Education</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Maintenance Needs</a:t>
            </a:r>
          </a:p>
          <a:p>
            <a:pPr lvl="1">
              <a:buFont typeface="Courier New" panose="02070309020205020404" pitchFamily="49" charset="0"/>
              <a:buChar char="o"/>
            </a:pPr>
            <a:endParaRPr lang="en-US" dirty="0">
              <a:latin typeface="Times New Roman" panose="02020603050405020304" pitchFamily="18" charset="0"/>
              <a:cs typeface="Times New Roman" panose="02020603050405020304" pitchFamily="18" charset="0"/>
            </a:endParaRPr>
          </a:p>
          <a:p>
            <a:pPr lvl="1">
              <a:buFont typeface="Courier New" panose="02070309020205020404" pitchFamily="49" charset="0"/>
              <a:buChar char="o"/>
            </a:pPr>
            <a:endParaRPr lang="en-US" sz="1600" dirty="0">
              <a:cs typeface="Times New Roman" panose="02020603050405020304" pitchFamily="18" charset="0"/>
            </a:endParaRPr>
          </a:p>
        </p:txBody>
      </p:sp>
      <p:pic>
        <p:nvPicPr>
          <p:cNvPr id="8" name="Picture 7">
            <a:extLst>
              <a:ext uri="{FF2B5EF4-FFF2-40B4-BE49-F238E27FC236}">
                <a16:creationId xmlns:a16="http://schemas.microsoft.com/office/drawing/2014/main" id="{9C7CC871-EBE0-6CB9-C56B-47D2F2B642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90452" y="3860092"/>
            <a:ext cx="4101548" cy="2296867"/>
          </a:xfrm>
          <a:prstGeom prst="rect">
            <a:avLst/>
          </a:prstGeom>
        </p:spPr>
      </p:pic>
      <p:sp>
        <p:nvSpPr>
          <p:cNvPr id="9" name="TextBox 8">
            <a:extLst>
              <a:ext uri="{FF2B5EF4-FFF2-40B4-BE49-F238E27FC236}">
                <a16:creationId xmlns:a16="http://schemas.microsoft.com/office/drawing/2014/main" id="{D947D8AE-20AB-71BC-3F8C-446DD7D7AB74}"/>
              </a:ext>
            </a:extLst>
          </p:cNvPr>
          <p:cNvSpPr txBox="1"/>
          <p:nvPr/>
        </p:nvSpPr>
        <p:spPr>
          <a:xfrm>
            <a:off x="8398533" y="6333118"/>
            <a:ext cx="3793467"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3697200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85B0-F8E4-75C5-0570-3FFEC1692AD4}"/>
              </a:ext>
            </a:extLst>
          </p:cNvPr>
          <p:cNvSpPr>
            <a:spLocks noGrp="1"/>
          </p:cNvSpPr>
          <p:nvPr>
            <p:ph type="title"/>
          </p:nvPr>
        </p:nvSpPr>
        <p:spPr>
          <a:xfrm>
            <a:off x="1097280" y="286604"/>
            <a:ext cx="10058400" cy="837440"/>
          </a:xfrm>
        </p:spPr>
        <p:txBody>
          <a:bodyPr/>
          <a:lstStyle/>
          <a:p>
            <a:pPr algn="ctr"/>
            <a:r>
              <a:rPr lang="en-US" dirty="0">
                <a:latin typeface="Times New Roman" panose="02020603050405020304" pitchFamily="18" charset="0"/>
                <a:cs typeface="Times New Roman" panose="02020603050405020304" pitchFamily="18" charset="0"/>
              </a:rPr>
              <a:t>Requested Positions</a:t>
            </a:r>
          </a:p>
        </p:txBody>
      </p:sp>
      <p:sp>
        <p:nvSpPr>
          <p:cNvPr id="3" name="Content Placeholder 2">
            <a:extLst>
              <a:ext uri="{FF2B5EF4-FFF2-40B4-BE49-F238E27FC236}">
                <a16:creationId xmlns:a16="http://schemas.microsoft.com/office/drawing/2014/main" id="{B95F1336-1520-BA72-A3AC-7D777E4D0686}"/>
              </a:ext>
            </a:extLst>
          </p:cNvPr>
          <p:cNvSpPr>
            <a:spLocks noGrp="1"/>
          </p:cNvSpPr>
          <p:nvPr>
            <p:ph idx="1"/>
          </p:nvPr>
        </p:nvSpPr>
        <p:spPr/>
        <p:txBody>
          <a:bodyPr>
            <a:normAutofit fontScale="92500" lnSpcReduction="20000"/>
          </a:bodyPr>
          <a:lstStyle/>
          <a:p>
            <a:pPr marL="0" indent="0" algn="ctr">
              <a:buNone/>
            </a:pPr>
            <a:endParaRPr lang="en-US" u="sng"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Animal Control Officer</a:t>
            </a:r>
          </a:p>
          <a:p>
            <a:r>
              <a:rPr lang="en-US" dirty="0">
                <a:latin typeface="Times New Roman" panose="02020603050405020304" pitchFamily="18" charset="0"/>
                <a:cs typeface="Times New Roman" panose="02020603050405020304" pitchFamily="18" charset="0"/>
              </a:rPr>
              <a:t>Paramedic/Firefighter (3)</a:t>
            </a:r>
          </a:p>
          <a:p>
            <a:pPr marL="0" indent="0">
              <a:buNone/>
            </a:pPr>
            <a:r>
              <a:rPr lang="en-US" dirty="0">
                <a:latin typeface="Times New Roman" panose="02020603050405020304" pitchFamily="18" charset="0"/>
                <a:cs typeface="Times New Roman" panose="02020603050405020304" pitchFamily="18" charset="0"/>
              </a:rPr>
              <a:t>  Logistics Officer</a:t>
            </a:r>
          </a:p>
          <a:p>
            <a:r>
              <a:rPr lang="en-US" dirty="0">
                <a:latin typeface="Times New Roman" panose="02020603050405020304" pitchFamily="18" charset="0"/>
                <a:cs typeface="Times New Roman" panose="02020603050405020304" pitchFamily="18" charset="0"/>
              </a:rPr>
              <a:t>EMS Education/Quality Management</a:t>
            </a:r>
          </a:p>
          <a:p>
            <a:pPr marL="201168" lvl="1" indent="0">
              <a:buNone/>
            </a:pPr>
            <a:endParaRPr lang="en-US" dirty="0">
              <a:latin typeface="Times New Roman" panose="02020603050405020304" pitchFamily="18" charset="0"/>
              <a:cs typeface="Times New Roman" panose="02020603050405020304" pitchFamily="18" charset="0"/>
            </a:endParaRPr>
          </a:p>
          <a:p>
            <a:pPr marL="201168" lvl="1" indent="0" algn="ctr">
              <a:buNone/>
            </a:pPr>
            <a:r>
              <a:rPr lang="en-US" sz="2200" u="sng" dirty="0">
                <a:latin typeface="Times New Roman" panose="02020603050405020304" pitchFamily="18" charset="0"/>
                <a:cs typeface="Times New Roman" panose="02020603050405020304" pitchFamily="18" charset="0"/>
              </a:rPr>
              <a:t>Future Position Needs</a:t>
            </a:r>
          </a:p>
          <a:p>
            <a:r>
              <a:rPr lang="en-US" dirty="0">
                <a:latin typeface="Times New Roman" panose="02020603050405020304" pitchFamily="18" charset="0"/>
                <a:cs typeface="Times New Roman" panose="02020603050405020304" pitchFamily="18" charset="0"/>
              </a:rPr>
              <a:t>Deputy Emergency Manager</a:t>
            </a:r>
          </a:p>
          <a:p>
            <a:r>
              <a:rPr lang="en-US" dirty="0">
                <a:latin typeface="Times New Roman" panose="02020603050405020304" pitchFamily="18" charset="0"/>
                <a:cs typeface="Times New Roman" panose="02020603050405020304" pitchFamily="18" charset="0"/>
              </a:rPr>
              <a:t>Inspectors/Investigators</a:t>
            </a:r>
          </a:p>
          <a:p>
            <a:r>
              <a:rPr lang="en-US" dirty="0">
                <a:latin typeface="Times New Roman" panose="02020603050405020304" pitchFamily="18" charset="0"/>
                <a:cs typeface="Times New Roman" panose="02020603050405020304" pitchFamily="18" charset="0"/>
              </a:rPr>
              <a:t>Division Chief EMS</a:t>
            </a:r>
          </a:p>
          <a:p>
            <a:r>
              <a:rPr lang="en-US" dirty="0">
                <a:latin typeface="Times New Roman" panose="02020603050405020304" pitchFamily="18" charset="0"/>
                <a:cs typeface="Times New Roman" panose="02020603050405020304" pitchFamily="18" charset="0"/>
              </a:rPr>
              <a:t>Division Chief Fire</a:t>
            </a:r>
          </a:p>
        </p:txBody>
      </p:sp>
      <p:pic>
        <p:nvPicPr>
          <p:cNvPr id="5" name="Picture 4" descr="A group of people posing for a photo&#10;&#10;Description automatically generated">
            <a:extLst>
              <a:ext uri="{FF2B5EF4-FFF2-40B4-BE49-F238E27FC236}">
                <a16:creationId xmlns:a16="http://schemas.microsoft.com/office/drawing/2014/main" id="{7E2114F7-F815-9063-6A21-FD5636861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7148" y="3857414"/>
            <a:ext cx="2883408" cy="2435352"/>
          </a:xfrm>
          <a:prstGeom prst="rect">
            <a:avLst/>
          </a:prstGeom>
        </p:spPr>
      </p:pic>
      <p:pic>
        <p:nvPicPr>
          <p:cNvPr id="6" name="Picture 5" descr="A group of people in a field">
            <a:extLst>
              <a:ext uri="{FF2B5EF4-FFF2-40B4-BE49-F238E27FC236}">
                <a16:creationId xmlns:a16="http://schemas.microsoft.com/office/drawing/2014/main" id="{CE980F56-08A7-6826-9CD4-8FEE8AAFC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262" y="400982"/>
            <a:ext cx="2970683" cy="1671009"/>
          </a:xfrm>
          <a:prstGeom prst="rect">
            <a:avLst/>
          </a:prstGeom>
        </p:spPr>
      </p:pic>
    </p:spTree>
    <p:extLst>
      <p:ext uri="{BB962C8B-B14F-4D97-AF65-F5344CB8AC3E}">
        <p14:creationId xmlns:p14="http://schemas.microsoft.com/office/powerpoint/2010/main" val="3010381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3DB9-0DBF-40AD-B70D-E9BD880750B3}"/>
              </a:ext>
            </a:extLst>
          </p:cNvPr>
          <p:cNvSpPr>
            <a:spLocks noGrp="1"/>
          </p:cNvSpPr>
          <p:nvPr>
            <p:ph type="title"/>
          </p:nvPr>
        </p:nvSpPr>
        <p:spPr>
          <a:xfrm>
            <a:off x="1097280" y="286603"/>
            <a:ext cx="10058400" cy="886505"/>
          </a:xfrm>
        </p:spPr>
        <p:txBody>
          <a:bodyPr/>
          <a:lstStyle/>
          <a:p>
            <a:pPr algn="ctr"/>
            <a:r>
              <a:rPr lang="en-US" dirty="0">
                <a:latin typeface="Times New Roman" panose="02020603050405020304" pitchFamily="18" charset="0"/>
                <a:cs typeface="Times New Roman" panose="02020603050405020304" pitchFamily="18" charset="0"/>
              </a:rPr>
              <a:t>Snow Creek Coverage</a:t>
            </a:r>
          </a:p>
        </p:txBody>
      </p:sp>
      <p:sp>
        <p:nvSpPr>
          <p:cNvPr id="3" name="Content Placeholder 2">
            <a:extLst>
              <a:ext uri="{FF2B5EF4-FFF2-40B4-BE49-F238E27FC236}">
                <a16:creationId xmlns:a16="http://schemas.microsoft.com/office/drawing/2014/main" id="{C17474F3-D177-4DF1-8D21-F0D5C7C915B6}"/>
              </a:ext>
            </a:extLst>
          </p:cNvPr>
          <p:cNvSpPr>
            <a:spLocks noGrp="1"/>
          </p:cNvSpPr>
          <p:nvPr>
            <p:ph idx="1"/>
          </p:nvPr>
        </p:nvSpPr>
        <p:spPr/>
        <p:txBody>
          <a:bodyPr>
            <a:normAutofit/>
          </a:bodyPr>
          <a:lstStyle/>
          <a:p>
            <a:pPr lvl="2">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CY 2022 (262 Calls Or .7 Calls/Day)</a:t>
            </a:r>
          </a:p>
          <a:p>
            <a:pPr lvl="2">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Currently Provided Coverage Through One (1) Provider 12/7/365</a:t>
            </a:r>
          </a:p>
          <a:p>
            <a:pPr marR="0" lvl="2"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Currently Two (2) FTE </a:t>
            </a:r>
            <a:r>
              <a:rPr lang="en-US" sz="1800" dirty="0">
                <a:solidFill>
                  <a:srgbClr val="000000">
                    <a:lumMod val="75000"/>
                    <a:lumOff val="25000"/>
                  </a:srgbClr>
                </a:solidFill>
                <a:latin typeface="Times New Roman" panose="02020603050405020304" pitchFamily="18" charset="0"/>
                <a:cs typeface="Times New Roman" panose="02020603050405020304" pitchFamily="18" charset="0"/>
              </a:rPr>
              <a:t>Funded</a:t>
            </a: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For This Station (Rotation)</a:t>
            </a:r>
          </a:p>
          <a:p>
            <a:pPr marR="0" lvl="2"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lang="en-US" sz="1800" dirty="0">
                <a:solidFill>
                  <a:srgbClr val="000000">
                    <a:lumMod val="75000"/>
                    <a:lumOff val="25000"/>
                  </a:srgbClr>
                </a:solidFill>
                <a:latin typeface="Times New Roman" panose="02020603050405020304" pitchFamily="18" charset="0"/>
                <a:cs typeface="Times New Roman" panose="02020603050405020304" pitchFamily="18" charset="0"/>
              </a:rPr>
              <a:t>Snow Creek Rescue Squad Is Not Active</a:t>
            </a:r>
          </a:p>
          <a:p>
            <a:pPr lvl="3">
              <a:buClr>
                <a:srgbClr val="E48312"/>
              </a:buClr>
              <a:buFont typeface="Courier New" panose="02070309020205020404" pitchFamily="49" charset="0"/>
              <a:buChar char="o"/>
              <a:defRPr/>
            </a:pPr>
            <a:r>
              <a:rPr lang="en-US" sz="1800" dirty="0">
                <a:solidFill>
                  <a:srgbClr val="000000">
                    <a:lumMod val="75000"/>
                    <a:lumOff val="25000"/>
                  </a:srgbClr>
                </a:solidFill>
                <a:latin typeface="Times New Roman" panose="02020603050405020304" pitchFamily="18" charset="0"/>
                <a:cs typeface="Times New Roman" panose="02020603050405020304" pitchFamily="18" charset="0"/>
              </a:rPr>
              <a:t>Answered 2 Calls With Volunteer Staffed Unit In CY 2022</a:t>
            </a:r>
            <a:endPar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R="0" lvl="2"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lang="en-US" sz="1800" dirty="0">
                <a:solidFill>
                  <a:srgbClr val="000000">
                    <a:lumMod val="75000"/>
                    <a:lumOff val="25000"/>
                  </a:srgbClr>
                </a:solidFill>
                <a:latin typeface="Times New Roman" panose="02020603050405020304" pitchFamily="18" charset="0"/>
                <a:cs typeface="Times New Roman" panose="02020603050405020304" pitchFamily="18" charset="0"/>
              </a:rPr>
              <a:t>12/7/365 Coverage With Staffed Ambulance Requires Additional 2 FTE ($162K)</a:t>
            </a:r>
            <a:endParaRPr lang="en-US" sz="1800" dirty="0">
              <a:latin typeface="Times New Roman" panose="02020603050405020304" pitchFamily="18" charset="0"/>
              <a:cs typeface="Times New Roman" panose="02020603050405020304" pitchFamily="18" charset="0"/>
            </a:endParaRPr>
          </a:p>
          <a:p>
            <a:pPr lvl="2">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24/7/365 Coverage With Staffed Ambulance, Requires Additional 4 FTE ($324K)**</a:t>
            </a:r>
          </a:p>
          <a:p>
            <a:pPr lvl="3">
              <a:buSzPct val="9000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Four (4) Additional FTE Allows For 24/7/365 Coverage.  Requires Modifications Be Made To The SCRS Facility.  This Would Require An Investment Of $324K (4 FTE) And $186K (Updated Estimate Needed) For Facility Upfit For A Total Of $510K</a:t>
            </a:r>
          </a:p>
        </p:txBody>
      </p:sp>
      <p:pic>
        <p:nvPicPr>
          <p:cNvPr id="5" name="Picture 4" descr="A picture containing sky, outdoor, building&#10;&#10;Description automatically generated">
            <a:extLst>
              <a:ext uri="{FF2B5EF4-FFF2-40B4-BE49-F238E27FC236}">
                <a16:creationId xmlns:a16="http://schemas.microsoft.com/office/drawing/2014/main" id="{4525203A-3420-656C-998F-BE15EA4AC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093" y="90494"/>
            <a:ext cx="2882808" cy="1646866"/>
          </a:xfrm>
          <a:prstGeom prst="rect">
            <a:avLst/>
          </a:prstGeom>
        </p:spPr>
      </p:pic>
    </p:spTree>
    <p:extLst>
      <p:ext uri="{BB962C8B-B14F-4D97-AF65-F5344CB8AC3E}">
        <p14:creationId xmlns:p14="http://schemas.microsoft.com/office/powerpoint/2010/main" val="3403831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30DD-8202-4C44-8A73-22B9DDC1E81A}"/>
              </a:ext>
            </a:extLst>
          </p:cNvPr>
          <p:cNvSpPr>
            <a:spLocks noGrp="1"/>
          </p:cNvSpPr>
          <p:nvPr>
            <p:ph type="title"/>
          </p:nvPr>
        </p:nvSpPr>
        <p:spPr>
          <a:xfrm>
            <a:off x="1097280" y="286604"/>
            <a:ext cx="10058400" cy="1006938"/>
          </a:xfrm>
        </p:spPr>
        <p:txBody>
          <a:bodyPr/>
          <a:lstStyle/>
          <a:p>
            <a:pPr algn="ctr"/>
            <a:r>
              <a:rPr lang="en-US" dirty="0">
                <a:latin typeface="Times New Roman" panose="02020603050405020304" pitchFamily="18" charset="0"/>
                <a:cs typeface="Times New Roman" panose="02020603050405020304" pitchFamily="18" charset="0"/>
              </a:rPr>
              <a:t>Volunteer Operations Request</a:t>
            </a:r>
          </a:p>
        </p:txBody>
      </p:sp>
      <p:sp>
        <p:nvSpPr>
          <p:cNvPr id="3" name="Content Placeholder 2">
            <a:extLst>
              <a:ext uri="{FF2B5EF4-FFF2-40B4-BE49-F238E27FC236}">
                <a16:creationId xmlns:a16="http://schemas.microsoft.com/office/drawing/2014/main" id="{1B9517D1-42EE-4EEF-AEE2-BB9B91213F47}"/>
              </a:ext>
            </a:extLst>
          </p:cNvPr>
          <p:cNvSpPr>
            <a:spLocks noGrp="1"/>
          </p:cNvSpPr>
          <p:nvPr>
            <p:ph idx="1"/>
          </p:nvPr>
        </p:nvSpPr>
        <p:spPr/>
        <p:txBody>
          <a:bodyPr>
            <a:normAutofit/>
          </a:bodyPr>
          <a:lstStyle/>
          <a:p>
            <a:pPr lvl="1"/>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566928" lvl="3" indent="0">
              <a:buNone/>
            </a:pPr>
            <a:r>
              <a:rPr lang="en-US" dirty="0"/>
              <a:t>	</a:t>
            </a:r>
            <a:r>
              <a:rPr lang="en-US" sz="1800" dirty="0">
                <a:latin typeface="Times New Roman" panose="02020603050405020304" pitchFamily="18" charset="0"/>
                <a:cs typeface="Times New Roman" panose="02020603050405020304" pitchFamily="18" charset="0"/>
              </a:rPr>
              <a:t>SVFD	$5,860.13    Requested		Hose Testing/Various Small Items</a:t>
            </a:r>
          </a:p>
          <a:p>
            <a:pPr marL="566928" lvl="3" indent="0">
              <a:buNone/>
            </a:pPr>
            <a:r>
              <a:rPr lang="en-US" sz="1800" dirty="0">
                <a:latin typeface="Times New Roman" panose="02020603050405020304" pitchFamily="18" charset="0"/>
                <a:cs typeface="Times New Roman" panose="02020603050405020304" pitchFamily="18" charset="0"/>
              </a:rPr>
              <a:t>	BCVFD	$25,155.98  Requested                            Hose/SCBA Testing			HVFD	$2,977.24    Requested		Upgrade Lights</a:t>
            </a:r>
          </a:p>
          <a:p>
            <a:pPr marL="566928" lvl="3" indent="0">
              <a:buNone/>
            </a:pPr>
            <a:r>
              <a:rPr lang="en-US" sz="1800" dirty="0">
                <a:latin typeface="Times New Roman" panose="02020603050405020304" pitchFamily="18" charset="0"/>
                <a:cs typeface="Times New Roman" panose="02020603050405020304" pitchFamily="18" charset="0"/>
              </a:rPr>
              <a:t>	BMVFD	$5,861.70    Requested		Hose Testing/Various Small Items</a:t>
            </a:r>
          </a:p>
          <a:p>
            <a:pPr marL="201168" lvl="1" indent="0">
              <a:buNone/>
            </a:pPr>
            <a:r>
              <a:rPr lang="en-US" dirty="0">
                <a:latin typeface="Times New Roman" panose="02020603050405020304" pitchFamily="18" charset="0"/>
                <a:cs typeface="Times New Roman" panose="02020603050405020304" pitchFamily="18" charset="0"/>
              </a:rPr>
              <a:t>	</a:t>
            </a:r>
          </a:p>
          <a:p>
            <a:pPr lvl="1"/>
            <a:endParaRPr lang="en-US" dirty="0"/>
          </a:p>
        </p:txBody>
      </p:sp>
      <p:pic>
        <p:nvPicPr>
          <p:cNvPr id="5" name="Picture 4" descr="A hand holding a stack of money&#10;&#10;Description automatically generated with low confidence">
            <a:extLst>
              <a:ext uri="{FF2B5EF4-FFF2-40B4-BE49-F238E27FC236}">
                <a16:creationId xmlns:a16="http://schemas.microsoft.com/office/drawing/2014/main" id="{336BD37F-6262-4D2D-9EC8-BA71B684DFA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36604" y="3626763"/>
            <a:ext cx="3568106" cy="2594471"/>
          </a:xfrm>
          <a:prstGeom prst="rect">
            <a:avLst/>
          </a:prstGeom>
        </p:spPr>
      </p:pic>
    </p:spTree>
    <p:extLst>
      <p:ext uri="{BB962C8B-B14F-4D97-AF65-F5344CB8AC3E}">
        <p14:creationId xmlns:p14="http://schemas.microsoft.com/office/powerpoint/2010/main" val="253586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12651-A3C2-2E86-422F-13DDD959FED1}"/>
              </a:ext>
            </a:extLst>
          </p:cNvPr>
          <p:cNvSpPr>
            <a:spLocks noGrp="1"/>
          </p:cNvSpPr>
          <p:nvPr>
            <p:ph type="title"/>
          </p:nvPr>
        </p:nvSpPr>
        <p:spPr>
          <a:xfrm>
            <a:off x="1097280" y="286603"/>
            <a:ext cx="10058400" cy="864203"/>
          </a:xfrm>
        </p:spPr>
        <p:txBody>
          <a:bodyPr/>
          <a:lstStyle/>
          <a:p>
            <a:pPr algn="ctr"/>
            <a:r>
              <a:rPr lang="en-US" dirty="0">
                <a:latin typeface="Times New Roman" panose="02020603050405020304" pitchFamily="18" charset="0"/>
                <a:cs typeface="Times New Roman" panose="02020603050405020304" pitchFamily="18" charset="0"/>
              </a:rPr>
              <a:t>Animal Control Operations</a:t>
            </a:r>
          </a:p>
        </p:txBody>
      </p:sp>
      <p:graphicFrame>
        <p:nvGraphicFramePr>
          <p:cNvPr id="5" name="Table 5">
            <a:extLst>
              <a:ext uri="{FF2B5EF4-FFF2-40B4-BE49-F238E27FC236}">
                <a16:creationId xmlns:a16="http://schemas.microsoft.com/office/drawing/2014/main" id="{8E081BE5-977B-2277-07B0-DDF0B1836E38}"/>
              </a:ext>
            </a:extLst>
          </p:cNvPr>
          <p:cNvGraphicFramePr>
            <a:graphicFrameLocks noGrp="1"/>
          </p:cNvGraphicFramePr>
          <p:nvPr>
            <p:ph idx="1"/>
            <p:extLst>
              <p:ext uri="{D42A27DB-BD31-4B8C-83A1-F6EECF244321}">
                <p14:modId xmlns:p14="http://schemas.microsoft.com/office/powerpoint/2010/main" val="29805777"/>
              </p:ext>
            </p:extLst>
          </p:nvPr>
        </p:nvGraphicFramePr>
        <p:xfrm>
          <a:off x="1099227" y="1846263"/>
          <a:ext cx="7645940" cy="2682240"/>
        </p:xfrm>
        <a:graphic>
          <a:graphicData uri="http://schemas.openxmlformats.org/drawingml/2006/table">
            <a:tbl>
              <a:tblPr firstRow="1" bandRow="1">
                <a:tableStyleId>{5C22544A-7EE6-4342-B048-85BDC9FD1C3A}</a:tableStyleId>
              </a:tblPr>
              <a:tblGrid>
                <a:gridCol w="1527812">
                  <a:extLst>
                    <a:ext uri="{9D8B030D-6E8A-4147-A177-3AD203B41FA5}">
                      <a16:colId xmlns:a16="http://schemas.microsoft.com/office/drawing/2014/main" val="326803991"/>
                    </a:ext>
                  </a:extLst>
                </a:gridCol>
                <a:gridCol w="1529532">
                  <a:extLst>
                    <a:ext uri="{9D8B030D-6E8A-4147-A177-3AD203B41FA5}">
                      <a16:colId xmlns:a16="http://schemas.microsoft.com/office/drawing/2014/main" val="1776562609"/>
                    </a:ext>
                  </a:extLst>
                </a:gridCol>
                <a:gridCol w="1529532">
                  <a:extLst>
                    <a:ext uri="{9D8B030D-6E8A-4147-A177-3AD203B41FA5}">
                      <a16:colId xmlns:a16="http://schemas.microsoft.com/office/drawing/2014/main" val="2625159859"/>
                    </a:ext>
                  </a:extLst>
                </a:gridCol>
                <a:gridCol w="1529532">
                  <a:extLst>
                    <a:ext uri="{9D8B030D-6E8A-4147-A177-3AD203B41FA5}">
                      <a16:colId xmlns:a16="http://schemas.microsoft.com/office/drawing/2014/main" val="2273346417"/>
                    </a:ext>
                  </a:extLst>
                </a:gridCol>
                <a:gridCol w="1529532">
                  <a:extLst>
                    <a:ext uri="{9D8B030D-6E8A-4147-A177-3AD203B41FA5}">
                      <a16:colId xmlns:a16="http://schemas.microsoft.com/office/drawing/2014/main" val="1744235428"/>
                    </a:ext>
                  </a:extLst>
                </a:gridCol>
              </a:tblGrid>
              <a:tr h="370840">
                <a:tc>
                  <a:txBody>
                    <a:bodyPr/>
                    <a:lstStyle/>
                    <a:p>
                      <a:pPr algn="ctr"/>
                      <a:endParaRPr lang="en-US" dirty="0"/>
                    </a:p>
                  </a:txBody>
                  <a:tcPr/>
                </a:tc>
                <a:tc>
                  <a:txBody>
                    <a:bodyPr/>
                    <a:lstStyle/>
                    <a:p>
                      <a:pPr algn="ctr"/>
                      <a:r>
                        <a:rPr lang="en-US" dirty="0"/>
                        <a:t>CY 2019</a:t>
                      </a:r>
                    </a:p>
                  </a:txBody>
                  <a:tcPr/>
                </a:tc>
                <a:tc>
                  <a:txBody>
                    <a:bodyPr/>
                    <a:lstStyle/>
                    <a:p>
                      <a:pPr algn="ctr"/>
                      <a:r>
                        <a:rPr lang="en-US" dirty="0"/>
                        <a:t>CY 2020</a:t>
                      </a:r>
                    </a:p>
                  </a:txBody>
                  <a:tcPr/>
                </a:tc>
                <a:tc>
                  <a:txBody>
                    <a:bodyPr/>
                    <a:lstStyle/>
                    <a:p>
                      <a:pPr algn="ctr"/>
                      <a:r>
                        <a:rPr lang="en-US" dirty="0"/>
                        <a:t>CY 2021</a:t>
                      </a:r>
                    </a:p>
                  </a:txBody>
                  <a:tcPr/>
                </a:tc>
                <a:tc>
                  <a:txBody>
                    <a:bodyPr/>
                    <a:lstStyle/>
                    <a:p>
                      <a:pPr algn="ctr"/>
                      <a:r>
                        <a:rPr lang="en-US" dirty="0"/>
                        <a:t>CY 2022</a:t>
                      </a:r>
                    </a:p>
                  </a:txBody>
                  <a:tcPr/>
                </a:tc>
                <a:extLst>
                  <a:ext uri="{0D108BD9-81ED-4DB2-BD59-A6C34878D82A}">
                    <a16:rowId xmlns:a16="http://schemas.microsoft.com/office/drawing/2014/main" val="1458168516"/>
                  </a:ext>
                </a:extLst>
              </a:tr>
              <a:tr h="370840">
                <a:tc>
                  <a:txBody>
                    <a:bodyPr/>
                    <a:lstStyle/>
                    <a:p>
                      <a:pPr algn="ctr"/>
                      <a:r>
                        <a:rPr lang="en-US" sz="1200" dirty="0">
                          <a:latin typeface="Times New Roman" panose="02020603050405020304" pitchFamily="18" charset="0"/>
                          <a:cs typeface="Times New Roman" panose="02020603050405020304" pitchFamily="18" charset="0"/>
                        </a:rPr>
                        <a:t>Animal Intake</a:t>
                      </a:r>
                    </a:p>
                  </a:txBody>
                  <a:tcPr/>
                </a:tc>
                <a:tc>
                  <a:txBody>
                    <a:bodyPr/>
                    <a:lstStyle/>
                    <a:p>
                      <a:pPr algn="ctr"/>
                      <a:r>
                        <a:rPr lang="en-US" sz="1200" dirty="0">
                          <a:latin typeface="Times New Roman" panose="02020603050405020304" pitchFamily="18" charset="0"/>
                          <a:cs typeface="Times New Roman" panose="02020603050405020304" pitchFamily="18" charset="0"/>
                        </a:rPr>
                        <a:t>631</a:t>
                      </a:r>
                    </a:p>
                  </a:txBody>
                  <a:tcPr/>
                </a:tc>
                <a:tc>
                  <a:txBody>
                    <a:bodyPr/>
                    <a:lstStyle/>
                    <a:p>
                      <a:pPr algn="ctr"/>
                      <a:r>
                        <a:rPr lang="en-US" sz="1200" dirty="0">
                          <a:latin typeface="Times New Roman" panose="02020603050405020304" pitchFamily="18" charset="0"/>
                          <a:cs typeface="Times New Roman" panose="02020603050405020304" pitchFamily="18" charset="0"/>
                        </a:rPr>
                        <a:t>616</a:t>
                      </a:r>
                    </a:p>
                  </a:txBody>
                  <a:tcPr/>
                </a:tc>
                <a:tc>
                  <a:txBody>
                    <a:bodyPr/>
                    <a:lstStyle/>
                    <a:p>
                      <a:pPr algn="ctr"/>
                      <a:r>
                        <a:rPr lang="en-US" sz="1200" dirty="0">
                          <a:latin typeface="Times New Roman" panose="02020603050405020304" pitchFamily="18" charset="0"/>
                          <a:cs typeface="Times New Roman" panose="02020603050405020304" pitchFamily="18" charset="0"/>
                        </a:rPr>
                        <a:t>680</a:t>
                      </a:r>
                    </a:p>
                  </a:txBody>
                  <a:tcPr/>
                </a:tc>
                <a:tc>
                  <a:txBody>
                    <a:bodyPr/>
                    <a:lstStyle/>
                    <a:p>
                      <a:pPr algn="ctr"/>
                      <a:r>
                        <a:rPr lang="en-US" sz="1200" dirty="0">
                          <a:latin typeface="Times New Roman" panose="02020603050405020304" pitchFamily="18" charset="0"/>
                          <a:cs typeface="Times New Roman" panose="02020603050405020304" pitchFamily="18" charset="0"/>
                        </a:rPr>
                        <a:t>960</a:t>
                      </a:r>
                    </a:p>
                  </a:txBody>
                  <a:tcPr/>
                </a:tc>
                <a:extLst>
                  <a:ext uri="{0D108BD9-81ED-4DB2-BD59-A6C34878D82A}">
                    <a16:rowId xmlns:a16="http://schemas.microsoft.com/office/drawing/2014/main" val="1328878099"/>
                  </a:ext>
                </a:extLst>
              </a:tr>
              <a:tr h="370840">
                <a:tc>
                  <a:txBody>
                    <a:bodyPr/>
                    <a:lstStyle/>
                    <a:p>
                      <a:pPr algn="ctr"/>
                      <a:r>
                        <a:rPr lang="en-US" sz="1200" dirty="0">
                          <a:latin typeface="Times New Roman" panose="02020603050405020304" pitchFamily="18" charset="0"/>
                          <a:cs typeface="Times New Roman" panose="02020603050405020304" pitchFamily="18" charset="0"/>
                        </a:rPr>
                        <a:t>Summons/Conviction</a:t>
                      </a:r>
                    </a:p>
                  </a:txBody>
                  <a:tcPr/>
                </a:tc>
                <a:tc>
                  <a:txBody>
                    <a:bodyPr/>
                    <a:lstStyle/>
                    <a:p>
                      <a:pPr algn="ctr"/>
                      <a:r>
                        <a:rPr lang="en-US" sz="1200" dirty="0">
                          <a:latin typeface="Times New Roman" panose="02020603050405020304" pitchFamily="18" charset="0"/>
                          <a:cs typeface="Times New Roman" panose="02020603050405020304" pitchFamily="18" charset="0"/>
                        </a:rPr>
                        <a:t>55/49</a:t>
                      </a:r>
                    </a:p>
                  </a:txBody>
                  <a:tcPr/>
                </a:tc>
                <a:tc>
                  <a:txBody>
                    <a:bodyPr/>
                    <a:lstStyle/>
                    <a:p>
                      <a:pPr algn="ctr"/>
                      <a:r>
                        <a:rPr lang="en-US" sz="1200" dirty="0">
                          <a:latin typeface="Times New Roman" panose="02020603050405020304" pitchFamily="18" charset="0"/>
                          <a:cs typeface="Times New Roman" panose="02020603050405020304" pitchFamily="18" charset="0"/>
                        </a:rPr>
                        <a:t>29/29</a:t>
                      </a:r>
                    </a:p>
                  </a:txBody>
                  <a:tcPr/>
                </a:tc>
                <a:tc>
                  <a:txBody>
                    <a:bodyPr/>
                    <a:lstStyle/>
                    <a:p>
                      <a:pPr algn="ctr"/>
                      <a:r>
                        <a:rPr lang="en-US" sz="1200" dirty="0">
                          <a:latin typeface="Times New Roman" panose="02020603050405020304" pitchFamily="18" charset="0"/>
                          <a:cs typeface="Times New Roman" panose="02020603050405020304" pitchFamily="18" charset="0"/>
                        </a:rPr>
                        <a:t>189/101</a:t>
                      </a:r>
                    </a:p>
                  </a:txBody>
                  <a:tcPr/>
                </a:tc>
                <a:tc>
                  <a:txBody>
                    <a:bodyPr/>
                    <a:lstStyle/>
                    <a:p>
                      <a:pPr algn="ctr"/>
                      <a:r>
                        <a:rPr lang="en-US" sz="1200" dirty="0">
                          <a:latin typeface="Times New Roman" panose="02020603050405020304" pitchFamily="18" charset="0"/>
                          <a:cs typeface="Times New Roman" panose="02020603050405020304" pitchFamily="18" charset="0"/>
                        </a:rPr>
                        <a:t>159/44</a:t>
                      </a:r>
                    </a:p>
                  </a:txBody>
                  <a:tcPr/>
                </a:tc>
                <a:extLst>
                  <a:ext uri="{0D108BD9-81ED-4DB2-BD59-A6C34878D82A}">
                    <a16:rowId xmlns:a16="http://schemas.microsoft.com/office/drawing/2014/main" val="211969819"/>
                  </a:ext>
                </a:extLst>
              </a:tr>
              <a:tr h="370840">
                <a:tc>
                  <a:txBody>
                    <a:bodyPr/>
                    <a:lstStyle/>
                    <a:p>
                      <a:pPr algn="ctr"/>
                      <a:r>
                        <a:rPr lang="en-US" sz="1200" dirty="0">
                          <a:latin typeface="Times New Roman" panose="02020603050405020304" pitchFamily="18" charset="0"/>
                          <a:cs typeface="Times New Roman" panose="02020603050405020304" pitchFamily="18" charset="0"/>
                        </a:rPr>
                        <a:t>Hours Worked Including OT</a:t>
                      </a:r>
                    </a:p>
                  </a:txBody>
                  <a:tcPr/>
                </a:tc>
                <a:tc>
                  <a:txBody>
                    <a:bodyPr/>
                    <a:lstStyle/>
                    <a:p>
                      <a:pPr algn="ctr"/>
                      <a:r>
                        <a:rPr lang="en-US" sz="1200" dirty="0">
                          <a:latin typeface="Times New Roman" panose="02020603050405020304" pitchFamily="18" charset="0"/>
                          <a:cs typeface="Times New Roman" panose="02020603050405020304" pitchFamily="18" charset="0"/>
                        </a:rPr>
                        <a:t>3,503</a:t>
                      </a:r>
                    </a:p>
                  </a:txBody>
                  <a:tcPr/>
                </a:tc>
                <a:tc>
                  <a:txBody>
                    <a:bodyPr/>
                    <a:lstStyle/>
                    <a:p>
                      <a:pPr algn="ctr"/>
                      <a:r>
                        <a:rPr lang="en-US" sz="1200" dirty="0">
                          <a:latin typeface="Times New Roman" panose="02020603050405020304" pitchFamily="18" charset="0"/>
                          <a:cs typeface="Times New Roman" panose="02020603050405020304" pitchFamily="18" charset="0"/>
                        </a:rPr>
                        <a:t>3,537</a:t>
                      </a:r>
                    </a:p>
                  </a:txBody>
                  <a:tcPr/>
                </a:tc>
                <a:tc>
                  <a:txBody>
                    <a:bodyPr/>
                    <a:lstStyle/>
                    <a:p>
                      <a:pPr algn="ctr"/>
                      <a:r>
                        <a:rPr lang="en-US" sz="1200" dirty="0">
                          <a:latin typeface="Times New Roman" panose="02020603050405020304" pitchFamily="18" charset="0"/>
                          <a:cs typeface="Times New Roman" panose="02020603050405020304" pitchFamily="18" charset="0"/>
                        </a:rPr>
                        <a:t>3,292</a:t>
                      </a:r>
                    </a:p>
                  </a:txBody>
                  <a:tcPr/>
                </a:tc>
                <a:tc>
                  <a:txBody>
                    <a:bodyPr/>
                    <a:lstStyle/>
                    <a:p>
                      <a:pPr algn="ctr"/>
                      <a:r>
                        <a:rPr lang="en-US" sz="1200" dirty="0">
                          <a:latin typeface="Times New Roman" panose="02020603050405020304" pitchFamily="18" charset="0"/>
                          <a:cs typeface="Times New Roman" panose="02020603050405020304" pitchFamily="18" charset="0"/>
                        </a:rPr>
                        <a:t>3,698</a:t>
                      </a:r>
                    </a:p>
                  </a:txBody>
                  <a:tcPr/>
                </a:tc>
                <a:extLst>
                  <a:ext uri="{0D108BD9-81ED-4DB2-BD59-A6C34878D82A}">
                    <a16:rowId xmlns:a16="http://schemas.microsoft.com/office/drawing/2014/main" val="1602141671"/>
                  </a:ext>
                </a:extLst>
              </a:tr>
              <a:tr h="370840">
                <a:tc>
                  <a:txBody>
                    <a:bodyPr/>
                    <a:lstStyle/>
                    <a:p>
                      <a:pPr algn="ctr"/>
                      <a:r>
                        <a:rPr lang="en-US" sz="1200" dirty="0">
                          <a:latin typeface="Times New Roman" panose="02020603050405020304" pitchFamily="18" charset="0"/>
                          <a:cs typeface="Times New Roman" panose="02020603050405020304" pitchFamily="18" charset="0"/>
                        </a:rPr>
                        <a:t>Mileage Driven</a:t>
                      </a:r>
                    </a:p>
                  </a:txBody>
                  <a:tcPr/>
                </a:tc>
                <a:tc>
                  <a:txBody>
                    <a:bodyPr/>
                    <a:lstStyle/>
                    <a:p>
                      <a:pPr algn="ctr"/>
                      <a:r>
                        <a:rPr lang="en-US" sz="1200" dirty="0">
                          <a:latin typeface="Times New Roman" panose="02020603050405020304" pitchFamily="18" charset="0"/>
                          <a:cs typeface="Times New Roman" panose="02020603050405020304" pitchFamily="18" charset="0"/>
                        </a:rPr>
                        <a:t>43,034</a:t>
                      </a:r>
                    </a:p>
                  </a:txBody>
                  <a:tcPr/>
                </a:tc>
                <a:tc>
                  <a:txBody>
                    <a:bodyPr/>
                    <a:lstStyle/>
                    <a:p>
                      <a:pPr algn="ctr"/>
                      <a:r>
                        <a:rPr lang="en-US" sz="1200" dirty="0">
                          <a:latin typeface="Times New Roman" panose="02020603050405020304" pitchFamily="18" charset="0"/>
                          <a:cs typeface="Times New Roman" panose="02020603050405020304" pitchFamily="18" charset="0"/>
                        </a:rPr>
                        <a:t>36,264</a:t>
                      </a:r>
                    </a:p>
                  </a:txBody>
                  <a:tcPr/>
                </a:tc>
                <a:tc>
                  <a:txBody>
                    <a:bodyPr/>
                    <a:lstStyle/>
                    <a:p>
                      <a:pPr algn="ctr"/>
                      <a:r>
                        <a:rPr lang="en-US" sz="1200" dirty="0">
                          <a:latin typeface="Times New Roman" panose="02020603050405020304" pitchFamily="18" charset="0"/>
                          <a:cs typeface="Times New Roman" panose="02020603050405020304" pitchFamily="18" charset="0"/>
                        </a:rPr>
                        <a:t>38,130</a:t>
                      </a:r>
                    </a:p>
                  </a:txBody>
                  <a:tcPr/>
                </a:tc>
                <a:tc>
                  <a:txBody>
                    <a:bodyPr/>
                    <a:lstStyle/>
                    <a:p>
                      <a:pPr algn="ctr"/>
                      <a:r>
                        <a:rPr lang="en-US" sz="1200" dirty="0">
                          <a:latin typeface="Times New Roman" panose="02020603050405020304" pitchFamily="18" charset="0"/>
                          <a:cs typeface="Times New Roman" panose="02020603050405020304" pitchFamily="18" charset="0"/>
                        </a:rPr>
                        <a:t>48,594</a:t>
                      </a:r>
                    </a:p>
                  </a:txBody>
                  <a:tcPr/>
                </a:tc>
                <a:extLst>
                  <a:ext uri="{0D108BD9-81ED-4DB2-BD59-A6C34878D82A}">
                    <a16:rowId xmlns:a16="http://schemas.microsoft.com/office/drawing/2014/main" val="213936475"/>
                  </a:ext>
                </a:extLst>
              </a:tr>
              <a:tr h="370840">
                <a:tc>
                  <a:txBody>
                    <a:bodyPr/>
                    <a:lstStyle/>
                    <a:p>
                      <a:pPr algn="ctr"/>
                      <a:r>
                        <a:rPr lang="en-US" sz="1200" dirty="0">
                          <a:latin typeface="Times New Roman" panose="02020603050405020304" pitchFamily="18" charset="0"/>
                          <a:cs typeface="Times New Roman" panose="02020603050405020304" pitchFamily="18" charset="0"/>
                        </a:rPr>
                        <a:t>Calls</a:t>
                      </a:r>
                    </a:p>
                  </a:txBody>
                  <a:tcPr/>
                </a:tc>
                <a:tc>
                  <a:txBody>
                    <a:bodyPr/>
                    <a:lstStyle/>
                    <a:p>
                      <a:pPr algn="ctr"/>
                      <a:r>
                        <a:rPr lang="en-US" sz="1200" dirty="0">
                          <a:latin typeface="Times New Roman" panose="02020603050405020304" pitchFamily="18" charset="0"/>
                          <a:cs typeface="Times New Roman" panose="02020603050405020304" pitchFamily="18" charset="0"/>
                        </a:rPr>
                        <a:t>2,591</a:t>
                      </a:r>
                    </a:p>
                  </a:txBody>
                  <a:tcPr/>
                </a:tc>
                <a:tc>
                  <a:txBody>
                    <a:bodyPr/>
                    <a:lstStyle/>
                    <a:p>
                      <a:pPr algn="ctr"/>
                      <a:r>
                        <a:rPr lang="en-US" sz="1200" dirty="0">
                          <a:latin typeface="Times New Roman" panose="02020603050405020304" pitchFamily="18" charset="0"/>
                          <a:cs typeface="Times New Roman" panose="02020603050405020304" pitchFamily="18" charset="0"/>
                        </a:rPr>
                        <a:t>1,672</a:t>
                      </a:r>
                    </a:p>
                  </a:txBody>
                  <a:tcPr/>
                </a:tc>
                <a:tc>
                  <a:txBody>
                    <a:bodyPr/>
                    <a:lstStyle/>
                    <a:p>
                      <a:pPr algn="ctr"/>
                      <a:r>
                        <a:rPr lang="en-US" sz="1200" dirty="0">
                          <a:latin typeface="Times New Roman" panose="02020603050405020304" pitchFamily="18" charset="0"/>
                          <a:cs typeface="Times New Roman" panose="02020603050405020304" pitchFamily="18" charset="0"/>
                        </a:rPr>
                        <a:t>2,076</a:t>
                      </a:r>
                    </a:p>
                  </a:txBody>
                  <a:tcPr/>
                </a:tc>
                <a:tc>
                  <a:txBody>
                    <a:bodyPr/>
                    <a:lstStyle/>
                    <a:p>
                      <a:pPr algn="ctr"/>
                      <a:r>
                        <a:rPr lang="en-US" sz="1200" dirty="0">
                          <a:latin typeface="Times New Roman" panose="02020603050405020304" pitchFamily="18" charset="0"/>
                          <a:cs typeface="Times New Roman" panose="02020603050405020304" pitchFamily="18" charset="0"/>
                        </a:rPr>
                        <a:t>2,512</a:t>
                      </a:r>
                    </a:p>
                  </a:txBody>
                  <a:tcPr/>
                </a:tc>
                <a:extLst>
                  <a:ext uri="{0D108BD9-81ED-4DB2-BD59-A6C34878D82A}">
                    <a16:rowId xmlns:a16="http://schemas.microsoft.com/office/drawing/2014/main" val="3767143610"/>
                  </a:ext>
                </a:extLst>
              </a:tr>
              <a:tr h="370840">
                <a:tc>
                  <a:txBody>
                    <a:bodyPr/>
                    <a:lstStyle/>
                    <a:p>
                      <a:pPr algn="ctr"/>
                      <a:r>
                        <a:rPr lang="en-US" sz="1200" dirty="0">
                          <a:latin typeface="Times New Roman" panose="02020603050405020304" pitchFamily="18" charset="0"/>
                          <a:cs typeface="Times New Roman" panose="02020603050405020304" pitchFamily="18" charset="0"/>
                        </a:rPr>
                        <a:t>Officers</a:t>
                      </a:r>
                    </a:p>
                  </a:txBody>
                  <a:tcPr/>
                </a:tc>
                <a:tc>
                  <a:txBody>
                    <a:bodyPr/>
                    <a:lstStyle/>
                    <a:p>
                      <a:pPr algn="ctr"/>
                      <a:r>
                        <a:rPr lang="en-US" sz="1200" dirty="0">
                          <a:latin typeface="Times New Roman" panose="02020603050405020304" pitchFamily="18" charset="0"/>
                          <a:cs typeface="Times New Roman" panose="02020603050405020304" pitchFamily="18" charset="0"/>
                        </a:rPr>
                        <a:t>2</a:t>
                      </a:r>
                    </a:p>
                  </a:txBody>
                  <a:tcPr/>
                </a:tc>
                <a:tc>
                  <a:txBody>
                    <a:bodyPr/>
                    <a:lstStyle/>
                    <a:p>
                      <a:pPr algn="ctr"/>
                      <a:r>
                        <a:rPr lang="en-US" sz="1200" dirty="0">
                          <a:latin typeface="Times New Roman" panose="02020603050405020304" pitchFamily="18" charset="0"/>
                          <a:cs typeface="Times New Roman" panose="02020603050405020304" pitchFamily="18" charset="0"/>
                        </a:rPr>
                        <a:t>2</a:t>
                      </a:r>
                    </a:p>
                  </a:txBody>
                  <a:tcPr/>
                </a:tc>
                <a:tc>
                  <a:txBody>
                    <a:bodyPr/>
                    <a:lstStyle/>
                    <a:p>
                      <a:pPr algn="ctr"/>
                      <a:r>
                        <a:rPr lang="en-US" sz="1200" dirty="0">
                          <a:latin typeface="Times New Roman" panose="02020603050405020304" pitchFamily="18" charset="0"/>
                          <a:cs typeface="Times New Roman" panose="02020603050405020304" pitchFamily="18" charset="0"/>
                        </a:rPr>
                        <a:t>2</a:t>
                      </a:r>
                    </a:p>
                  </a:txBody>
                  <a:tcPr/>
                </a:tc>
                <a:tc>
                  <a:txBody>
                    <a:bodyPr/>
                    <a:lstStyle/>
                    <a:p>
                      <a:pPr algn="ctr"/>
                      <a:r>
                        <a:rPr lang="en-US" sz="1200"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1021999637"/>
                  </a:ext>
                </a:extLst>
              </a:tr>
            </a:tbl>
          </a:graphicData>
        </a:graphic>
      </p:graphicFrame>
      <p:pic>
        <p:nvPicPr>
          <p:cNvPr id="3" name="Picture 2">
            <a:extLst>
              <a:ext uri="{FF2B5EF4-FFF2-40B4-BE49-F238E27FC236}">
                <a16:creationId xmlns:a16="http://schemas.microsoft.com/office/drawing/2014/main" id="{5A72A6FA-8675-EDBC-FDA9-223DE3C4A565}"/>
              </a:ext>
            </a:extLst>
          </p:cNvPr>
          <p:cNvPicPr>
            <a:picLocks noChangeAspect="1"/>
          </p:cNvPicPr>
          <p:nvPr/>
        </p:nvPicPr>
        <p:blipFill>
          <a:blip r:embed="rId3"/>
          <a:stretch>
            <a:fillRect/>
          </a:stretch>
        </p:blipFill>
        <p:spPr>
          <a:xfrm>
            <a:off x="8994233" y="1846263"/>
            <a:ext cx="3010996" cy="2959201"/>
          </a:xfrm>
          <a:prstGeom prst="rect">
            <a:avLst/>
          </a:prstGeom>
        </p:spPr>
      </p:pic>
    </p:spTree>
    <p:extLst>
      <p:ext uri="{BB962C8B-B14F-4D97-AF65-F5344CB8AC3E}">
        <p14:creationId xmlns:p14="http://schemas.microsoft.com/office/powerpoint/2010/main" val="2217202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4667-A06E-442D-84EE-41E941EF909D}"/>
              </a:ext>
            </a:extLst>
          </p:cNvPr>
          <p:cNvSpPr>
            <a:spLocks noGrp="1"/>
          </p:cNvSpPr>
          <p:nvPr>
            <p:ph type="title"/>
          </p:nvPr>
        </p:nvSpPr>
        <p:spPr>
          <a:xfrm>
            <a:off x="1097280" y="286604"/>
            <a:ext cx="10058400" cy="824058"/>
          </a:xfrm>
        </p:spPr>
        <p:txBody>
          <a:bodyPr/>
          <a:lstStyle/>
          <a:p>
            <a:pPr algn="ctr"/>
            <a:r>
              <a:rPr lang="en-US" dirty="0">
                <a:latin typeface="Times New Roman" panose="02020603050405020304" pitchFamily="18" charset="0"/>
                <a:cs typeface="Times New Roman" panose="02020603050405020304" pitchFamily="18" charset="0"/>
              </a:rPr>
              <a:t>Revenue  Opportunities</a:t>
            </a:r>
          </a:p>
        </p:txBody>
      </p:sp>
      <p:sp>
        <p:nvSpPr>
          <p:cNvPr id="3" name="Content Placeholder 2">
            <a:extLst>
              <a:ext uri="{FF2B5EF4-FFF2-40B4-BE49-F238E27FC236}">
                <a16:creationId xmlns:a16="http://schemas.microsoft.com/office/drawing/2014/main" id="{7094E7B5-3D07-4CF4-A301-571AFD330F25}"/>
              </a:ext>
            </a:extLst>
          </p:cNvPr>
          <p:cNvSpPr>
            <a:spLocks noGrp="1"/>
          </p:cNvSpPr>
          <p:nvPr>
            <p:ph idx="1"/>
          </p:nvPr>
        </p:nvSpPr>
        <p:spPr>
          <a:xfrm>
            <a:off x="1097280" y="1845734"/>
            <a:ext cx="10058400" cy="4351866"/>
          </a:xfrm>
        </p:spPr>
        <p:txBody>
          <a:bodyPr>
            <a:normAutofit/>
          </a:bodyPr>
          <a:lstStyle/>
          <a:p>
            <a:pPr marL="0" indent="0">
              <a:buNone/>
            </a:pPr>
            <a:r>
              <a:rPr lang="en-US" sz="1600" b="1" u="sng" dirty="0">
                <a:latin typeface="Times New Roman" panose="02020603050405020304" pitchFamily="18" charset="0"/>
                <a:cs typeface="Times New Roman" panose="02020603050405020304" pitchFamily="18" charset="0"/>
              </a:rPr>
              <a:t>No Funding </a:t>
            </a:r>
            <a:r>
              <a:rPr lang="en-US" sz="1600" dirty="0">
                <a:latin typeface="Times New Roman" panose="02020603050405020304" pitchFamily="18" charset="0"/>
                <a:cs typeface="Times New Roman" panose="02020603050405020304" pitchFamily="18" charset="0"/>
              </a:rPr>
              <a:t>From The “General Fund” Provided By The “Commonwealth Of Virginia” For Fire/EMS/Emergency      Management.  Only Pass Thru Funds.  Excellent Opportunity To Speak With Our Legislatures!!</a:t>
            </a:r>
          </a:p>
          <a:p>
            <a:pPr marL="0" indent="0">
              <a:buNone/>
            </a:pPr>
            <a:r>
              <a:rPr lang="en-US" sz="1600" dirty="0">
                <a:latin typeface="Times New Roman" panose="02020603050405020304" pitchFamily="18" charset="0"/>
                <a:cs typeface="Times New Roman" panose="02020603050405020304" pitchFamily="18" charset="0"/>
              </a:rPr>
              <a:t>Aid-To-Localities/Return-To-Localities (ATL/RTL)---Based On Fire Insurance---Can Only Be Utilized For Fire Needs.  Currently Dedicated For Fire Apparatus.</a:t>
            </a:r>
          </a:p>
          <a:p>
            <a:pPr marL="0" indent="0">
              <a:buNone/>
            </a:pPr>
            <a:r>
              <a:rPr lang="en-US" sz="1600" dirty="0">
                <a:latin typeface="Times New Roman" panose="02020603050405020304" pitchFamily="18" charset="0"/>
                <a:cs typeface="Times New Roman" panose="02020603050405020304" pitchFamily="18" charset="0"/>
              </a:rPr>
              <a:t>4-For-Life---Based On Car Registrations---EMS Needs---Currently Dedicated To EMS Training</a:t>
            </a:r>
          </a:p>
          <a:p>
            <a:pPr marL="0" indent="0">
              <a:buNone/>
            </a:pPr>
            <a:r>
              <a:rPr lang="en-US" sz="1600" dirty="0">
                <a:latin typeface="Times New Roman" panose="02020603050405020304" pitchFamily="18" charset="0"/>
                <a:cs typeface="Times New Roman" panose="02020603050405020304" pitchFamily="18" charset="0"/>
              </a:rPr>
              <a:t>Building Resilient Infrastructure And Communities (BRIC)---Grant Outstanding.</a:t>
            </a:r>
          </a:p>
          <a:p>
            <a:r>
              <a:rPr lang="en-US" sz="1600" dirty="0">
                <a:latin typeface="Times New Roman" panose="02020603050405020304" pitchFamily="18" charset="0"/>
                <a:cs typeface="Times New Roman" panose="02020603050405020304" pitchFamily="18" charset="0"/>
              </a:rPr>
              <a:t>Grant Opportunities</a:t>
            </a:r>
          </a:p>
          <a:p>
            <a:pPr marL="201168" lvl="1" indent="0">
              <a:buNone/>
            </a:pPr>
            <a:r>
              <a:rPr lang="en-US" sz="1400" dirty="0">
                <a:latin typeface="Times New Roman" panose="02020603050405020304" pitchFamily="18" charset="0"/>
                <a:cs typeface="Times New Roman" panose="02020603050405020304" pitchFamily="18" charset="0"/>
              </a:rPr>
              <a:t>Hazard Mitigation Grant Program (HMGP)</a:t>
            </a:r>
          </a:p>
          <a:p>
            <a:pPr marL="201168" lvl="1" indent="0">
              <a:buNone/>
            </a:pPr>
            <a:r>
              <a:rPr lang="en-US" sz="1400" dirty="0">
                <a:latin typeface="Times New Roman" panose="02020603050405020304" pitchFamily="18" charset="0"/>
                <a:cs typeface="Times New Roman" panose="02020603050405020304" pitchFamily="18" charset="0"/>
              </a:rPr>
              <a:t>    	 Radio Upgrades In Boones Mill ($2.5M)---Grant Pending</a:t>
            </a:r>
          </a:p>
          <a:p>
            <a:pPr marL="201168" lvl="1" indent="0">
              <a:buNone/>
            </a:pPr>
            <a:r>
              <a:rPr lang="en-US" sz="1400" dirty="0">
                <a:latin typeface="Times New Roman" panose="02020603050405020304" pitchFamily="18" charset="0"/>
                <a:cs typeface="Times New Roman" panose="02020603050405020304" pitchFamily="18" charset="0"/>
              </a:rPr>
              <a:t>Assistance To Firefighters Grant (AFG)</a:t>
            </a:r>
          </a:p>
          <a:p>
            <a:pPr marL="201168" lvl="1" indent="0">
              <a:buNone/>
            </a:pPr>
            <a:r>
              <a:rPr lang="en-US" sz="1400" dirty="0">
                <a:latin typeface="Times New Roman" panose="02020603050405020304" pitchFamily="18" charset="0"/>
                <a:cs typeface="Times New Roman" panose="02020603050405020304" pitchFamily="18" charset="0"/>
              </a:rPr>
              <a:t>	Equipment (500K)---Grant Pending</a:t>
            </a:r>
          </a:p>
          <a:p>
            <a:pPr marL="201168" lvl="1" indent="0">
              <a:buNone/>
            </a:pPr>
            <a:r>
              <a:rPr lang="en-US" sz="1400" dirty="0">
                <a:latin typeface="Times New Roman" panose="02020603050405020304" pitchFamily="18" charset="0"/>
                <a:cs typeface="Times New Roman" panose="02020603050405020304" pitchFamily="18" charset="0"/>
              </a:rPr>
              <a:t>Staffing For Adequate Fire And Emergency Response (SAFER)</a:t>
            </a:r>
          </a:p>
          <a:p>
            <a:pPr marL="201168" lvl="1" indent="0">
              <a:buNone/>
            </a:pPr>
            <a:r>
              <a:rPr lang="en-US" sz="1400" dirty="0">
                <a:latin typeface="Times New Roman" panose="02020603050405020304" pitchFamily="18" charset="0"/>
                <a:cs typeface="Times New Roman" panose="02020603050405020304" pitchFamily="18" charset="0"/>
              </a:rPr>
              <a:t>	Personnel---Grant Pending</a:t>
            </a:r>
            <a:endParaRPr kumimoji="0" lang="en-US" sz="1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a:p>
            <a:pPr marL="201168" lvl="1" indent="0">
              <a:buNone/>
            </a:pPr>
            <a:endParaRPr lang="en-US" sz="1600" dirty="0"/>
          </a:p>
          <a:p>
            <a:pPr marL="201168" lvl="1" indent="0">
              <a:buNone/>
            </a:pPr>
            <a:endParaRPr lang="en-US" sz="1600" dirty="0"/>
          </a:p>
        </p:txBody>
      </p:sp>
      <p:pic>
        <p:nvPicPr>
          <p:cNvPr id="5" name="Picture 4" descr="A picture containing text&#10;&#10;Description automatically generated">
            <a:extLst>
              <a:ext uri="{FF2B5EF4-FFF2-40B4-BE49-F238E27FC236}">
                <a16:creationId xmlns:a16="http://schemas.microsoft.com/office/drawing/2014/main" id="{363EE154-EC64-45B7-B515-24ABC0A424D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09560" y="3863932"/>
            <a:ext cx="3246120" cy="2382652"/>
          </a:xfrm>
          <a:prstGeom prst="rect">
            <a:avLst/>
          </a:prstGeom>
        </p:spPr>
      </p:pic>
      <p:sp>
        <p:nvSpPr>
          <p:cNvPr id="6" name="TextBox 5">
            <a:extLst>
              <a:ext uri="{FF2B5EF4-FFF2-40B4-BE49-F238E27FC236}">
                <a16:creationId xmlns:a16="http://schemas.microsoft.com/office/drawing/2014/main" id="{7B24A093-3E2D-4491-85BB-F23C549CB12C}"/>
              </a:ext>
            </a:extLst>
          </p:cNvPr>
          <p:cNvSpPr txBox="1"/>
          <p:nvPr/>
        </p:nvSpPr>
        <p:spPr>
          <a:xfrm>
            <a:off x="10516274" y="6459602"/>
            <a:ext cx="1365812" cy="230832"/>
          </a:xfrm>
          <a:prstGeom prst="rect">
            <a:avLst/>
          </a:prstGeom>
          <a:noFill/>
        </p:spPr>
        <p:txBody>
          <a:bodyPr wrap="square" rtlCol="0">
            <a:spAutoFit/>
          </a:bodyPr>
          <a:lstStyle/>
          <a:p>
            <a:r>
              <a:rPr lang="en-US" sz="900" dirty="0"/>
              <a:t> </a:t>
            </a:r>
          </a:p>
        </p:txBody>
      </p:sp>
    </p:spTree>
    <p:extLst>
      <p:ext uri="{BB962C8B-B14F-4D97-AF65-F5344CB8AC3E}">
        <p14:creationId xmlns:p14="http://schemas.microsoft.com/office/powerpoint/2010/main" val="349433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D22D-CD22-4B39-B8D7-C029AE8DE35F}"/>
              </a:ext>
            </a:extLst>
          </p:cNvPr>
          <p:cNvSpPr>
            <a:spLocks noGrp="1"/>
          </p:cNvSpPr>
          <p:nvPr>
            <p:ph type="title"/>
          </p:nvPr>
        </p:nvSpPr>
        <p:spPr>
          <a:xfrm>
            <a:off x="1097280" y="286604"/>
            <a:ext cx="10058400" cy="783914"/>
          </a:xfrm>
        </p:spPr>
        <p:txBody>
          <a:bodyPr/>
          <a:lstStyle/>
          <a:p>
            <a:pPr algn="ctr"/>
            <a:r>
              <a:rPr kumimoji="0" lang="en-US" sz="4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Revenue  Opportunities </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033B1E-B41C-4CE8-A196-ED379545CE7E}"/>
              </a:ext>
            </a:extLst>
          </p:cNvPr>
          <p:cNvSpPr>
            <a:spLocks noGrp="1"/>
          </p:cNvSpPr>
          <p:nvPr>
            <p:ph idx="1"/>
          </p:nvPr>
        </p:nvSpPr>
        <p:spPr/>
        <p:txBody>
          <a:bodyPr>
            <a:normAutofit/>
          </a:bodyPr>
          <a:lstStyle/>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Implementation Of Tax Levies</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§15.2-2403 and §27-23.1</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Stafford County, Prince William County, Manassas</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endPar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Revisit Meals Tax Adjustment</a:t>
            </a:r>
          </a:p>
          <a:p>
            <a:pPr marL="0" indent="0">
              <a:buNone/>
            </a:pPr>
            <a:r>
              <a:rPr lang="en-US" sz="1800" dirty="0">
                <a:latin typeface="Times New Roman" panose="02020603050405020304" pitchFamily="18" charset="0"/>
                <a:cs typeface="Times New Roman" panose="02020603050405020304" pitchFamily="18" charset="0"/>
              </a:rPr>
              <a:t>   Revisit Cigarette Tax </a:t>
            </a:r>
          </a:p>
          <a:p>
            <a:r>
              <a:rPr lang="en-US" sz="1800" dirty="0">
                <a:latin typeface="Times New Roman" panose="02020603050405020304" pitchFamily="18" charset="0"/>
                <a:cs typeface="Times New Roman" panose="02020603050405020304" pitchFamily="18" charset="0"/>
              </a:rPr>
              <a:t> Real Estate Tax Increase (.01 = $700K/Annually)</a:t>
            </a:r>
          </a:p>
          <a:p>
            <a:r>
              <a:rPr lang="en-US" sz="1800" dirty="0">
                <a:latin typeface="Times New Roman" panose="02020603050405020304" pitchFamily="18" charset="0"/>
                <a:cs typeface="Times New Roman" panose="02020603050405020304" pitchFamily="18" charset="0"/>
              </a:rPr>
              <a:t> Opioid Settlement Funds  (Limited Use Of Funds)</a:t>
            </a:r>
          </a:p>
          <a:p>
            <a:r>
              <a:rPr kumimoji="0" lang="en-US" sz="25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a:t>
            </a:r>
            <a:endParaRPr lang="en-US" dirty="0"/>
          </a:p>
        </p:txBody>
      </p:sp>
      <p:pic>
        <p:nvPicPr>
          <p:cNvPr id="5" name="Picture 4" descr="Text, letter, calendar&#10;&#10;Description automatically generated">
            <a:extLst>
              <a:ext uri="{FF2B5EF4-FFF2-40B4-BE49-F238E27FC236}">
                <a16:creationId xmlns:a16="http://schemas.microsoft.com/office/drawing/2014/main" id="{CCF5C567-548F-4BDB-A470-D64B35CEB7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33880" y="3763344"/>
            <a:ext cx="3321185" cy="2214123"/>
          </a:xfrm>
          <a:prstGeom prst="rect">
            <a:avLst/>
          </a:prstGeom>
        </p:spPr>
      </p:pic>
    </p:spTree>
    <p:extLst>
      <p:ext uri="{BB962C8B-B14F-4D97-AF65-F5344CB8AC3E}">
        <p14:creationId xmlns:p14="http://schemas.microsoft.com/office/powerpoint/2010/main" val="2217194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B9C2-BB1F-1B6E-9961-9B0FFE77BB1F}"/>
              </a:ext>
            </a:extLst>
          </p:cNvPr>
          <p:cNvSpPr>
            <a:spLocks noGrp="1"/>
          </p:cNvSpPr>
          <p:nvPr>
            <p:ph type="title"/>
          </p:nvPr>
        </p:nvSpPr>
        <p:spPr>
          <a:xfrm>
            <a:off x="1097280" y="286604"/>
            <a:ext cx="10058400" cy="859742"/>
          </a:xfrm>
        </p:spPr>
        <p:txBody>
          <a:bodyPr/>
          <a:lstStyle/>
          <a:p>
            <a:pPr algn="ctr"/>
            <a:r>
              <a:rPr lang="en-US" dirty="0">
                <a:latin typeface="Times New Roman" panose="02020603050405020304" pitchFamily="18" charset="0"/>
                <a:cs typeface="Times New Roman" panose="02020603050405020304" pitchFamily="18" charset="0"/>
              </a:rPr>
              <a:t>Revenue Opportunities </a:t>
            </a:r>
          </a:p>
        </p:txBody>
      </p:sp>
      <p:sp>
        <p:nvSpPr>
          <p:cNvPr id="3" name="Content Placeholder 2">
            <a:extLst>
              <a:ext uri="{FF2B5EF4-FFF2-40B4-BE49-F238E27FC236}">
                <a16:creationId xmlns:a16="http://schemas.microsoft.com/office/drawing/2014/main" id="{9CA540E5-1EBD-D191-98A5-364B179AF67D}"/>
              </a:ext>
            </a:extLst>
          </p:cNvPr>
          <p:cNvSpPr>
            <a:spLocks noGrp="1"/>
          </p:cNvSpPr>
          <p:nvPr>
            <p:ph idx="1"/>
          </p:nvPr>
        </p:nvSpPr>
        <p:spPr/>
        <p:txBody>
          <a:bodyPr>
            <a:normAutofit fontScale="85000" lnSpcReduction="20000"/>
          </a:bodyPr>
          <a:lstStyle/>
          <a:p>
            <a:pPr marL="201168" marR="0" lvl="1" indent="0" algn="l" defTabSz="914400" rtl="0" eaLnBrk="1" fontAlgn="auto" latinLnBrk="0" hangingPunct="1">
              <a:lnSpc>
                <a:spcPct val="90000"/>
              </a:lnSpc>
              <a:spcBef>
                <a:spcPts val="200"/>
              </a:spcBef>
              <a:spcAft>
                <a:spcPts val="400"/>
              </a:spcAft>
              <a:buClr>
                <a:srgbClr val="E48312"/>
              </a:buClr>
              <a:buSzTx/>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Strengthen EMS Revenue Recovery Process---$672,454 Uncollected</a:t>
            </a:r>
          </a:p>
          <a:p>
            <a:pPr marL="201168" marR="0" lvl="1" indent="0" algn="l" defTabSz="914400" rtl="0" eaLnBrk="1" fontAlgn="auto" latinLnBrk="0" hangingPunct="1">
              <a:lnSpc>
                <a:spcPct val="90000"/>
              </a:lnSpc>
              <a:spcBef>
                <a:spcPts val="200"/>
              </a:spcBef>
              <a:spcAft>
                <a:spcPts val="400"/>
              </a:spcAft>
              <a:buClr>
                <a:srgbClr val="E48312"/>
              </a:buClr>
              <a:buSzTx/>
              <a:buNone/>
              <a:tabLst/>
              <a:defRPr/>
            </a:pP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Rescue Squad Assistance Funding---Twice-A-Year---Competitive  Process</a:t>
            </a:r>
          </a:p>
          <a:p>
            <a:pPr marL="201168" marR="0" lvl="1" indent="0" algn="l" defTabSz="914400" rtl="0" eaLnBrk="1" fontAlgn="auto" latinLnBrk="0" hangingPunct="1">
              <a:lnSpc>
                <a:spcPct val="90000"/>
              </a:lnSpc>
              <a:spcBef>
                <a:spcPts val="200"/>
              </a:spcBef>
              <a:spcAft>
                <a:spcPts val="400"/>
              </a:spcAft>
              <a:buClr>
                <a:srgbClr val="E48312"/>
              </a:buClr>
              <a:buSzTx/>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Permit Fees</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	Inspections/Plan Reviews</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	Fire Works/Explosives</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		Henry, Roanoke, Staunton, Stafford, Albemarle,</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		Danville </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Amusement Building			$75.00/Annually</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Assembly (Excludes Church's</a:t>
            </a: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 &amp; Non-Profits)	$75.00/Annually</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Blasting (30 Day Permit/Si</a:t>
            </a:r>
            <a:r>
              <a:rPr lang="en-US" sz="1900" dirty="0" err="1">
                <a:solidFill>
                  <a:srgbClr val="000000">
                    <a:lumMod val="75000"/>
                    <a:lumOff val="25000"/>
                  </a:srgbClr>
                </a:solidFill>
                <a:latin typeface="Times New Roman" panose="02020603050405020304" pitchFamily="18" charset="0"/>
                <a:cs typeface="Times New Roman" panose="02020603050405020304" pitchFamily="18" charset="0"/>
              </a:rPr>
              <a:t>te</a:t>
            </a: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			$75.00</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Commercial Burning (30 Day/Site)		$75.00/Annually</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Explosive/Blasting Storage (Per Magazine)	$75.00/Annually</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Aerial Display Fireworks 			$75.00/Day/Site</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Firework Sales				$75.00/Annually</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lang="en-US" sz="1900" dirty="0">
                <a:solidFill>
                  <a:srgbClr val="000000">
                    <a:lumMod val="75000"/>
                    <a:lumOff val="25000"/>
                  </a:srgbClr>
                </a:solidFill>
                <a:latin typeface="Times New Roman" panose="02020603050405020304" pitchFamily="18" charset="0"/>
                <a:cs typeface="Times New Roman" panose="02020603050405020304" pitchFamily="18" charset="0"/>
              </a:rPr>
              <a:t>Hazardous Materials			$75.00/Annually</a:t>
            </a:r>
            <a:r>
              <a:rPr lang="en-US" sz="1600" dirty="0">
                <a:solidFill>
                  <a:srgbClr val="000000">
                    <a:lumMod val="75000"/>
                    <a:lumOff val="25000"/>
                  </a:srgbClr>
                </a:solidFill>
                <a:latin typeface="Times New Roman" panose="02020603050405020304" pitchFamily="18" charset="0"/>
                <a:cs typeface="Times New Roman" panose="02020603050405020304" pitchFamily="18" charset="0"/>
              </a:rPr>
              <a:t>	</a:t>
            </a:r>
          </a:p>
          <a:p>
            <a:pPr marL="201168" marR="0" lvl="1" indent="0" algn="l" defTabSz="914400" rtl="0" eaLnBrk="1" fontAlgn="auto" latinLnBrk="0" hangingPunct="1">
              <a:lnSpc>
                <a:spcPct val="90000"/>
              </a:lnSpc>
              <a:spcBef>
                <a:spcPts val="200"/>
              </a:spcBef>
              <a:spcAft>
                <a:spcPts val="400"/>
              </a:spcAft>
              <a:buClr>
                <a:srgbClr val="E48312"/>
              </a:buClr>
              <a:buSzTx/>
              <a:buFont typeface="Calibri" pitchFamily="34" charset="0"/>
              <a:buNone/>
              <a:tabLst/>
              <a:defRPr/>
            </a:pPr>
            <a:r>
              <a:rPr lang="en-US" sz="1600" dirty="0">
                <a:solidFill>
                  <a:srgbClr val="000000">
                    <a:lumMod val="75000"/>
                    <a:lumOff val="25000"/>
                  </a:srgbClr>
                </a:solidFill>
                <a:latin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a:p>
            <a:pPr marL="201168" marR="0" lvl="1" indent="0" algn="l" defTabSz="914400" rtl="0" eaLnBrk="1" fontAlgn="auto" latinLnBrk="0" hangingPunct="1">
              <a:lnSpc>
                <a:spcPct val="90000"/>
              </a:lnSpc>
              <a:spcBef>
                <a:spcPts val="200"/>
              </a:spcBef>
              <a:spcAft>
                <a:spcPts val="400"/>
              </a:spcAft>
              <a:buClr>
                <a:srgbClr val="E48312"/>
              </a:buClr>
              <a:buSzTx/>
              <a:buNone/>
              <a:tabLst/>
              <a:defRPr/>
            </a:pPr>
            <a:endParaRPr lang="en-US" sz="1600" dirty="0">
              <a:solidFill>
                <a:srgbClr val="000000">
                  <a:lumMod val="75000"/>
                  <a:lumOff val="25000"/>
                </a:srgbClr>
              </a:solidFill>
              <a:latin typeface="Times New Roman" panose="02020603050405020304" pitchFamily="18" charset="0"/>
              <a:cs typeface="Times New Roman" panose="02020603050405020304" pitchFamily="18" charset="0"/>
            </a:endParaRPr>
          </a:p>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a:p>
            <a:endParaRPr lang="en-US" dirty="0"/>
          </a:p>
        </p:txBody>
      </p:sp>
      <p:pic>
        <p:nvPicPr>
          <p:cNvPr id="5" name="Picture 4" descr="A pile of money">
            <a:extLst>
              <a:ext uri="{FF2B5EF4-FFF2-40B4-BE49-F238E27FC236}">
                <a16:creationId xmlns:a16="http://schemas.microsoft.com/office/drawing/2014/main" id="{281809FA-3833-61C4-5D92-21794DE826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00416" y="3539652"/>
            <a:ext cx="3282767" cy="1846557"/>
          </a:xfrm>
          <a:prstGeom prst="rect">
            <a:avLst/>
          </a:prstGeom>
        </p:spPr>
      </p:pic>
      <p:sp>
        <p:nvSpPr>
          <p:cNvPr id="6" name="TextBox 5">
            <a:extLst>
              <a:ext uri="{FF2B5EF4-FFF2-40B4-BE49-F238E27FC236}">
                <a16:creationId xmlns:a16="http://schemas.microsoft.com/office/drawing/2014/main" id="{B3B5C81D-03C1-F2AC-1C47-0076F8EF29AC}"/>
              </a:ext>
            </a:extLst>
          </p:cNvPr>
          <p:cNvSpPr txBox="1"/>
          <p:nvPr/>
        </p:nvSpPr>
        <p:spPr>
          <a:xfrm>
            <a:off x="8200416" y="5561311"/>
            <a:ext cx="3282767"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3973056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97DC-26F0-D118-45FA-23FEF9F587C5}"/>
              </a:ext>
            </a:extLst>
          </p:cNvPr>
          <p:cNvSpPr>
            <a:spLocks noGrp="1"/>
          </p:cNvSpPr>
          <p:nvPr>
            <p:ph type="title"/>
          </p:nvPr>
        </p:nvSpPr>
        <p:spPr>
          <a:xfrm>
            <a:off x="1097280" y="286604"/>
            <a:ext cx="10058400" cy="890966"/>
          </a:xfrm>
        </p:spPr>
        <p:txBody>
          <a:bodyPr/>
          <a:lstStyle/>
          <a:p>
            <a:pPr algn="ctr"/>
            <a:r>
              <a:rPr kumimoji="0" lang="en-US" sz="4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Revenue Opportunities </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4EF2F24-8120-A5F9-40FD-A43A679D867E}"/>
              </a:ext>
            </a:extLst>
          </p:cNvPr>
          <p:cNvSpPr>
            <a:spLocks noGrp="1"/>
          </p:cNvSpPr>
          <p:nvPr>
            <p:ph idx="1"/>
          </p:nvPr>
        </p:nvSpPr>
        <p:spPr/>
        <p:txBody>
          <a:bodyPr>
            <a:normAutofit/>
          </a:bodyPr>
          <a:lstStyle/>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LP Gas (Fill Station)		$75.00/Annually</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Mobile Food Truck		$75.00/Annually</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Social Service License		$75.00/Annually</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Tire Storage/Byproducts		$75.00/Annually</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Routine Fire Inspection		$0</a:t>
            </a:r>
          </a:p>
          <a:p>
            <a:pPr marL="384048" lvl="2" indent="0">
              <a:buNone/>
            </a:pPr>
            <a:r>
              <a:rPr lang="en-US" sz="1800" dirty="0">
                <a:latin typeface="Times New Roman" panose="02020603050405020304" pitchFamily="18" charset="0"/>
                <a:cs typeface="Times New Roman" panose="02020603050405020304" pitchFamily="18" charset="0"/>
              </a:rPr>
              <a:t>	First Follow-Up Inspection	$0</a:t>
            </a:r>
          </a:p>
          <a:p>
            <a:pPr marL="566928" lvl="3" indent="0">
              <a:buNone/>
            </a:pPr>
            <a:r>
              <a:rPr lang="en-US" sz="1800" dirty="0">
                <a:latin typeface="Times New Roman" panose="02020603050405020304" pitchFamily="18" charset="0"/>
                <a:cs typeface="Times New Roman" panose="02020603050405020304" pitchFamily="18" charset="0"/>
              </a:rPr>
              <a:t>	Subsequent Follow-Up	$75.00</a:t>
            </a:r>
          </a:p>
        </p:txBody>
      </p:sp>
      <p:pic>
        <p:nvPicPr>
          <p:cNvPr id="5" name="Picture 4" descr="A white and red car with a flag on top">
            <a:extLst>
              <a:ext uri="{FF2B5EF4-FFF2-40B4-BE49-F238E27FC236}">
                <a16:creationId xmlns:a16="http://schemas.microsoft.com/office/drawing/2014/main" id="{6926C461-9A65-5E88-CAA8-2C81309848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03677" y="4494179"/>
            <a:ext cx="2448502" cy="1633132"/>
          </a:xfrm>
          <a:prstGeom prst="rect">
            <a:avLst/>
          </a:prstGeom>
        </p:spPr>
      </p:pic>
      <p:sp>
        <p:nvSpPr>
          <p:cNvPr id="6" name="TextBox 5">
            <a:extLst>
              <a:ext uri="{FF2B5EF4-FFF2-40B4-BE49-F238E27FC236}">
                <a16:creationId xmlns:a16="http://schemas.microsoft.com/office/drawing/2014/main" id="{3006FB2A-1E92-5A62-073A-E21406175E7D}"/>
              </a:ext>
            </a:extLst>
          </p:cNvPr>
          <p:cNvSpPr txBox="1"/>
          <p:nvPr/>
        </p:nvSpPr>
        <p:spPr>
          <a:xfrm>
            <a:off x="9114817" y="6300195"/>
            <a:ext cx="2237362"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2689898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6988-5CC2-B2E0-6474-6596E4261594}"/>
              </a:ext>
            </a:extLst>
          </p:cNvPr>
          <p:cNvSpPr>
            <a:spLocks noGrp="1"/>
          </p:cNvSpPr>
          <p:nvPr>
            <p:ph type="title"/>
          </p:nvPr>
        </p:nvSpPr>
        <p:spPr>
          <a:xfrm>
            <a:off x="1097280" y="286604"/>
            <a:ext cx="10058400" cy="890966"/>
          </a:xfrm>
        </p:spPr>
        <p:txBody>
          <a:bodyPr/>
          <a:lstStyle/>
          <a:p>
            <a:pPr algn="ctr"/>
            <a:r>
              <a:rPr lang="en-US" dirty="0"/>
              <a:t>Revenue Opportunities</a:t>
            </a:r>
          </a:p>
        </p:txBody>
      </p:sp>
      <p:sp>
        <p:nvSpPr>
          <p:cNvPr id="3" name="Content Placeholder 2">
            <a:extLst>
              <a:ext uri="{FF2B5EF4-FFF2-40B4-BE49-F238E27FC236}">
                <a16:creationId xmlns:a16="http://schemas.microsoft.com/office/drawing/2014/main" id="{CA9B0441-32D1-3E26-B8D2-DAB5A9843599}"/>
              </a:ext>
            </a:extLst>
          </p:cNvPr>
          <p:cNvSpPr>
            <a:spLocks noGrp="1"/>
          </p:cNvSpPr>
          <p:nvPr>
            <p:ph idx="1"/>
          </p:nvPr>
        </p:nvSpPr>
        <p:spPr/>
        <p:txBody>
          <a:bodyPr/>
          <a:lstStyle/>
          <a:p>
            <a:pPr marL="0" indent="0">
              <a:buNone/>
            </a:pPr>
            <a:endParaRPr lang="en-US" dirty="0"/>
          </a:p>
          <a:p>
            <a:endParaRPr lang="en-US" dirty="0"/>
          </a:p>
        </p:txBody>
      </p:sp>
      <p:graphicFrame>
        <p:nvGraphicFramePr>
          <p:cNvPr id="6" name="Table 6">
            <a:extLst>
              <a:ext uri="{FF2B5EF4-FFF2-40B4-BE49-F238E27FC236}">
                <a16:creationId xmlns:a16="http://schemas.microsoft.com/office/drawing/2014/main" id="{17758FF4-E098-4FD3-8627-69A46301BD27}"/>
              </a:ext>
            </a:extLst>
          </p:cNvPr>
          <p:cNvGraphicFramePr>
            <a:graphicFrameLocks noGrp="1"/>
          </p:cNvGraphicFramePr>
          <p:nvPr>
            <p:extLst>
              <p:ext uri="{D42A27DB-BD31-4B8C-83A1-F6EECF244321}">
                <p14:modId xmlns:p14="http://schemas.microsoft.com/office/powerpoint/2010/main" val="1834413254"/>
              </p:ext>
            </p:extLst>
          </p:nvPr>
        </p:nvGraphicFramePr>
        <p:xfrm>
          <a:off x="1566153" y="1845735"/>
          <a:ext cx="8593846" cy="4401558"/>
        </p:xfrm>
        <a:graphic>
          <a:graphicData uri="http://schemas.openxmlformats.org/drawingml/2006/table">
            <a:tbl>
              <a:tblPr firstRow="1" bandRow="1">
                <a:tableStyleId>{5C22544A-7EE6-4342-B048-85BDC9FD1C3A}</a:tableStyleId>
              </a:tblPr>
              <a:tblGrid>
                <a:gridCol w="2890556">
                  <a:extLst>
                    <a:ext uri="{9D8B030D-6E8A-4147-A177-3AD203B41FA5}">
                      <a16:colId xmlns:a16="http://schemas.microsoft.com/office/drawing/2014/main" val="3802058270"/>
                    </a:ext>
                  </a:extLst>
                </a:gridCol>
                <a:gridCol w="2851645">
                  <a:extLst>
                    <a:ext uri="{9D8B030D-6E8A-4147-A177-3AD203B41FA5}">
                      <a16:colId xmlns:a16="http://schemas.microsoft.com/office/drawing/2014/main" val="3752866876"/>
                    </a:ext>
                  </a:extLst>
                </a:gridCol>
                <a:gridCol w="2851645">
                  <a:extLst>
                    <a:ext uri="{9D8B030D-6E8A-4147-A177-3AD203B41FA5}">
                      <a16:colId xmlns:a16="http://schemas.microsoft.com/office/drawing/2014/main" val="721462386"/>
                    </a:ext>
                  </a:extLst>
                </a:gridCol>
              </a:tblGrid>
              <a:tr h="378198">
                <a:tc>
                  <a:txBody>
                    <a:bodyPr/>
                    <a:lstStyle/>
                    <a:p>
                      <a:pPr algn="ctr"/>
                      <a:r>
                        <a:rPr lang="en-US" dirty="0"/>
                        <a:t>Item</a:t>
                      </a:r>
                    </a:p>
                  </a:txBody>
                  <a:tcPr/>
                </a:tc>
                <a:tc>
                  <a:txBody>
                    <a:bodyPr/>
                    <a:lstStyle/>
                    <a:p>
                      <a:pPr algn="ctr"/>
                      <a:r>
                        <a:rPr lang="en-US" dirty="0"/>
                        <a:t>Current Fee (1988)</a:t>
                      </a:r>
                    </a:p>
                  </a:txBody>
                  <a:tcPr/>
                </a:tc>
                <a:tc>
                  <a:txBody>
                    <a:bodyPr/>
                    <a:lstStyle/>
                    <a:p>
                      <a:pPr algn="ctr"/>
                      <a:r>
                        <a:rPr lang="en-US" dirty="0"/>
                        <a:t>Proposed Fee</a:t>
                      </a:r>
                    </a:p>
                  </a:txBody>
                  <a:tcPr/>
                </a:tc>
                <a:extLst>
                  <a:ext uri="{0D108BD9-81ED-4DB2-BD59-A6C34878D82A}">
                    <a16:rowId xmlns:a16="http://schemas.microsoft.com/office/drawing/2014/main" val="432228016"/>
                  </a:ext>
                </a:extLst>
              </a:tr>
              <a:tr h="853077">
                <a:tc>
                  <a:txBody>
                    <a:bodyPr/>
                    <a:lstStyle/>
                    <a:p>
                      <a:pPr algn="ctr"/>
                      <a:r>
                        <a:rPr lang="en-US" dirty="0">
                          <a:latin typeface="Times New Roman" panose="02020603050405020304" pitchFamily="18" charset="0"/>
                          <a:cs typeface="Times New Roman" panose="02020603050405020304" pitchFamily="18" charset="0"/>
                        </a:rPr>
                        <a:t>Hazardous Materials Response (Apparatus/Sec. 8-81)</a:t>
                      </a:r>
                    </a:p>
                  </a:txBody>
                  <a:tcPr/>
                </a:tc>
                <a:tc>
                  <a:txBody>
                    <a:bodyPr/>
                    <a:lstStyle/>
                    <a:p>
                      <a:pPr algn="ctr"/>
                      <a:r>
                        <a:rPr lang="en-US" dirty="0">
                          <a:latin typeface="Times New Roman" panose="02020603050405020304" pitchFamily="18" charset="0"/>
                          <a:cs typeface="Times New Roman" panose="02020603050405020304" pitchFamily="18" charset="0"/>
                        </a:rPr>
                        <a:t>$75.00/Hour/Apparatus</a:t>
                      </a:r>
                    </a:p>
                  </a:txBody>
                  <a:tcPr/>
                </a:tc>
                <a:tc>
                  <a:txBody>
                    <a:bodyPr/>
                    <a:lstStyle/>
                    <a:p>
                      <a:pPr algn="ctr"/>
                      <a:r>
                        <a:rPr lang="en-US" dirty="0">
                          <a:latin typeface="Times New Roman" panose="02020603050405020304" pitchFamily="18" charset="0"/>
                          <a:cs typeface="Times New Roman" panose="02020603050405020304" pitchFamily="18" charset="0"/>
                        </a:rPr>
                        <a:t>$200.00/Hour/Apparatus</a:t>
                      </a:r>
                    </a:p>
                  </a:txBody>
                  <a:tcPr/>
                </a:tc>
                <a:extLst>
                  <a:ext uri="{0D108BD9-81ED-4DB2-BD59-A6C34878D82A}">
                    <a16:rowId xmlns:a16="http://schemas.microsoft.com/office/drawing/2014/main" val="3152855401"/>
                  </a:ext>
                </a:extLst>
              </a:tr>
              <a:tr h="853077">
                <a:tc>
                  <a:txBody>
                    <a:bodyPr/>
                    <a:lstStyle/>
                    <a:p>
                      <a:pPr algn="ctr"/>
                      <a:r>
                        <a:rPr lang="en-US" dirty="0">
                          <a:latin typeface="Times New Roman" panose="02020603050405020304" pitchFamily="18" charset="0"/>
                          <a:cs typeface="Times New Roman" panose="02020603050405020304" pitchFamily="18" charset="0"/>
                        </a:rPr>
                        <a:t>Hazardous Materials Response (Person Hours/Sec. 8-81)</a:t>
                      </a:r>
                    </a:p>
                  </a:txBody>
                  <a:tcPr/>
                </a:tc>
                <a:tc>
                  <a:txBody>
                    <a:bodyPr/>
                    <a:lstStyle/>
                    <a:p>
                      <a:pPr algn="ctr"/>
                      <a:r>
                        <a:rPr lang="en-US" dirty="0">
                          <a:latin typeface="Times New Roman" panose="02020603050405020304" pitchFamily="18" charset="0"/>
                          <a:cs typeface="Times New Roman" panose="02020603050405020304" pitchFamily="18" charset="0"/>
                        </a:rPr>
                        <a:t>$10.00/Hour/Person</a:t>
                      </a:r>
                    </a:p>
                  </a:txBody>
                  <a:tcPr/>
                </a:tc>
                <a:tc>
                  <a:txBody>
                    <a:bodyPr/>
                    <a:lstStyle/>
                    <a:p>
                      <a:pPr algn="ctr"/>
                      <a:r>
                        <a:rPr lang="en-US" dirty="0">
                          <a:latin typeface="Times New Roman" panose="02020603050405020304" pitchFamily="18" charset="0"/>
                          <a:cs typeface="Times New Roman" panose="02020603050405020304" pitchFamily="18" charset="0"/>
                        </a:rPr>
                        <a:t>$35.00/Hour/Person</a:t>
                      </a:r>
                    </a:p>
                  </a:txBody>
                  <a:tcPr/>
                </a:tc>
                <a:extLst>
                  <a:ext uri="{0D108BD9-81ED-4DB2-BD59-A6C34878D82A}">
                    <a16:rowId xmlns:a16="http://schemas.microsoft.com/office/drawing/2014/main" val="4045308729"/>
                  </a:ext>
                </a:extLst>
              </a:tr>
              <a:tr h="597153">
                <a:tc>
                  <a:txBody>
                    <a:bodyPr/>
                    <a:lstStyle/>
                    <a:p>
                      <a:pPr algn="ctr"/>
                      <a:r>
                        <a:rPr lang="en-US" dirty="0">
                          <a:latin typeface="Times New Roman" panose="02020603050405020304" pitchFamily="18" charset="0"/>
                          <a:cs typeface="Times New Roman" panose="02020603050405020304" pitchFamily="18" charset="0"/>
                        </a:rPr>
                        <a:t>Negligent/Unlawful Acts (Apparatus/Sec. 8-82) </a:t>
                      </a:r>
                    </a:p>
                  </a:txBody>
                  <a:tcPr/>
                </a:tc>
                <a:tc>
                  <a:txBody>
                    <a:bodyPr/>
                    <a:lstStyle/>
                    <a:p>
                      <a:pPr algn="ctr"/>
                      <a:r>
                        <a:rPr lang="en-US" dirty="0">
                          <a:latin typeface="Times New Roman" panose="02020603050405020304" pitchFamily="18" charset="0"/>
                          <a:cs typeface="Times New Roman" panose="02020603050405020304" pitchFamily="18" charset="0"/>
                        </a:rPr>
                        <a:t>$75.00/Hour/Apparatus</a:t>
                      </a:r>
                    </a:p>
                  </a:txBody>
                  <a:tcPr/>
                </a:tc>
                <a:tc>
                  <a:txBody>
                    <a:bodyPr/>
                    <a:lstStyle/>
                    <a:p>
                      <a:pPr algn="ctr"/>
                      <a:r>
                        <a:rPr lang="en-US" dirty="0">
                          <a:latin typeface="Times New Roman" panose="02020603050405020304" pitchFamily="18" charset="0"/>
                          <a:cs typeface="Times New Roman" panose="02020603050405020304" pitchFamily="18" charset="0"/>
                        </a:rPr>
                        <a:t>$200.00/Hour/Apparatus</a:t>
                      </a:r>
                    </a:p>
                  </a:txBody>
                  <a:tcPr/>
                </a:tc>
                <a:extLst>
                  <a:ext uri="{0D108BD9-81ED-4DB2-BD59-A6C34878D82A}">
                    <a16:rowId xmlns:a16="http://schemas.microsoft.com/office/drawing/2014/main" val="3274095740"/>
                  </a:ext>
                </a:extLst>
              </a:tr>
              <a:tr h="597153">
                <a:tc>
                  <a:txBody>
                    <a:bodyPr/>
                    <a:lstStyle/>
                    <a:p>
                      <a:pPr algn="ctr"/>
                      <a:r>
                        <a:rPr lang="en-US" dirty="0">
                          <a:latin typeface="Times New Roman" panose="02020603050405020304" pitchFamily="18" charset="0"/>
                          <a:cs typeface="Times New Roman" panose="02020603050405020304" pitchFamily="18" charset="0"/>
                        </a:rPr>
                        <a:t>Negligent/Unlawful Acts (Person Hours/Sec. 8-82)</a:t>
                      </a:r>
                    </a:p>
                  </a:txBody>
                  <a:tcPr/>
                </a:tc>
                <a:tc>
                  <a:txBody>
                    <a:bodyPr/>
                    <a:lstStyle/>
                    <a:p>
                      <a:pPr algn="ctr"/>
                      <a:r>
                        <a:rPr lang="en-US" dirty="0">
                          <a:latin typeface="Times New Roman" panose="02020603050405020304" pitchFamily="18" charset="0"/>
                          <a:cs typeface="Times New Roman" panose="02020603050405020304" pitchFamily="18" charset="0"/>
                        </a:rPr>
                        <a:t>$10.00/Hour/Person</a:t>
                      </a:r>
                    </a:p>
                  </a:txBody>
                  <a:tcPr/>
                </a:tc>
                <a:tc>
                  <a:txBody>
                    <a:bodyPr/>
                    <a:lstStyle/>
                    <a:p>
                      <a:pPr algn="ctr"/>
                      <a:r>
                        <a:rPr lang="en-US" dirty="0">
                          <a:latin typeface="Times New Roman" panose="02020603050405020304" pitchFamily="18" charset="0"/>
                          <a:cs typeface="Times New Roman" panose="02020603050405020304" pitchFamily="18" charset="0"/>
                        </a:rPr>
                        <a:t>$35.00/Hour/Person</a:t>
                      </a:r>
                    </a:p>
                  </a:txBody>
                  <a:tcPr/>
                </a:tc>
                <a:extLst>
                  <a:ext uri="{0D108BD9-81ED-4DB2-BD59-A6C34878D82A}">
                    <a16:rowId xmlns:a16="http://schemas.microsoft.com/office/drawing/2014/main" val="2214022465"/>
                  </a:ext>
                </a:extLst>
              </a:tr>
              <a:tr h="853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False Fire Alarms (After 2/Year)</a:t>
                      </a:r>
                    </a:p>
                    <a:p>
                      <a:pPr algn="ctr"/>
                      <a:endParaRPr 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$75.00/Alarm (After 2/Year)</a:t>
                      </a:r>
                    </a:p>
                    <a:p>
                      <a:pPr algn="ctr"/>
                      <a:endParaRPr 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$75.00 + $25.00 Escalating</a:t>
                      </a:r>
                    </a:p>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61401067"/>
                  </a:ext>
                </a:extLst>
              </a:tr>
            </a:tbl>
          </a:graphicData>
        </a:graphic>
      </p:graphicFrame>
    </p:spTree>
    <p:extLst>
      <p:ext uri="{BB962C8B-B14F-4D97-AF65-F5344CB8AC3E}">
        <p14:creationId xmlns:p14="http://schemas.microsoft.com/office/powerpoint/2010/main" val="372108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AE4C-9EAB-2B73-F243-BD64D76FD7D9}"/>
              </a:ext>
            </a:extLst>
          </p:cNvPr>
          <p:cNvSpPr>
            <a:spLocks noGrp="1"/>
          </p:cNvSpPr>
          <p:nvPr>
            <p:ph type="title"/>
          </p:nvPr>
        </p:nvSpPr>
        <p:spPr>
          <a:xfrm>
            <a:off x="1097280" y="286604"/>
            <a:ext cx="10058400" cy="899940"/>
          </a:xfrm>
        </p:spPr>
        <p:txBody>
          <a:bodyPr/>
          <a:lstStyle/>
          <a:p>
            <a:pPr algn="ctr"/>
            <a:r>
              <a:rPr lang="en-US" dirty="0">
                <a:latin typeface="Times New Roman" panose="02020603050405020304" pitchFamily="18" charset="0"/>
                <a:cs typeface="Times New Roman" panose="02020603050405020304" pitchFamily="18" charset="0"/>
              </a:rPr>
              <a:t>Fire Apparatus Replacement Program</a:t>
            </a:r>
          </a:p>
        </p:txBody>
      </p:sp>
      <p:sp>
        <p:nvSpPr>
          <p:cNvPr id="3" name="Content Placeholder 2">
            <a:extLst>
              <a:ext uri="{FF2B5EF4-FFF2-40B4-BE49-F238E27FC236}">
                <a16:creationId xmlns:a16="http://schemas.microsoft.com/office/drawing/2014/main" id="{DDEA8368-52DC-FC62-DC84-9221D06BA189}"/>
              </a:ext>
            </a:extLst>
          </p:cNvPr>
          <p:cNvSpPr>
            <a:spLocks noGrp="1"/>
          </p:cNvSpPr>
          <p:nvPr>
            <p:ph idx="1"/>
          </p:nvPr>
        </p:nvSpPr>
        <p:spPr>
          <a:xfrm>
            <a:off x="1097280" y="1845734"/>
            <a:ext cx="10207534" cy="4023360"/>
          </a:xfrm>
        </p:spPr>
        <p:txBody>
          <a:bodyPr>
            <a:normAutofit/>
          </a:bodyPr>
          <a:lstStyle/>
          <a:p>
            <a:pPr marL="749808" lvl="4" indent="0">
              <a:buNone/>
            </a:pPr>
            <a:r>
              <a:rPr lang="en-US" dirty="0"/>
              <a:t> </a:t>
            </a:r>
          </a:p>
          <a:p>
            <a:pPr lvl="2">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Current Process For Apparatus Replacement Since Mid-90’s Is For Chief’s To Discuss And Decide Next Apparatus In Rotation</a:t>
            </a:r>
          </a:p>
          <a:p>
            <a:pPr lvl="2">
              <a:buFont typeface="Courier New" panose="02070309020205020404" pitchFamily="49" charset="0"/>
              <a:buChar char="o"/>
            </a:pPr>
            <a:r>
              <a:rPr kumimoji="0" lang="en-US" sz="2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Summer 2022, BOS Asked Staff To Explore A “Formula” Based Replacement Program </a:t>
            </a:r>
          </a:p>
          <a:p>
            <a:pPr lvl="2">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A Review Committee Comprised Of James Allen Richards, Riley Peters, Morris Ledbetter, &amp; Chief Of Department Being Evaluated</a:t>
            </a:r>
          </a:p>
          <a:p>
            <a:pPr lvl="2">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All Fire Apparatus Were Reviewed And Graded By Committee In September 2022</a:t>
            </a:r>
          </a:p>
          <a:p>
            <a:pPr marL="201168" lvl="1" indent="0">
              <a:buNone/>
            </a:pPr>
            <a:r>
              <a:rPr lang="en-US" sz="16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p>
          <a:p>
            <a:pPr marL="201168" lvl="1" indent="0">
              <a:buNone/>
            </a:pPr>
            <a:r>
              <a:rPr lang="en-US" sz="1600" dirty="0">
                <a:latin typeface="Times New Roman" panose="02020603050405020304" pitchFamily="18" charset="0"/>
                <a:cs typeface="Times New Roman" panose="02020603050405020304" pitchFamily="18" charset="0"/>
              </a:rPr>
              <a:t>	   </a:t>
            </a:r>
          </a:p>
        </p:txBody>
      </p:sp>
      <p:pic>
        <p:nvPicPr>
          <p:cNvPr id="5" name="Picture 4" descr="A yellow fire truck&#10;&#10;Description automatically generated with low confidence">
            <a:extLst>
              <a:ext uri="{FF2B5EF4-FFF2-40B4-BE49-F238E27FC236}">
                <a16:creationId xmlns:a16="http://schemas.microsoft.com/office/drawing/2014/main" id="{2314C704-19C5-FC9B-ACAE-1330D7009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617" y="4182894"/>
            <a:ext cx="3357575" cy="1916349"/>
          </a:xfrm>
          <a:prstGeom prst="rect">
            <a:avLst/>
          </a:prstGeom>
        </p:spPr>
      </p:pic>
    </p:spTree>
    <p:extLst>
      <p:ext uri="{BB962C8B-B14F-4D97-AF65-F5344CB8AC3E}">
        <p14:creationId xmlns:p14="http://schemas.microsoft.com/office/powerpoint/2010/main" val="934443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2500-B542-EF10-2491-C9088EE12008}"/>
              </a:ext>
            </a:extLst>
          </p:cNvPr>
          <p:cNvSpPr>
            <a:spLocks noGrp="1"/>
          </p:cNvSpPr>
          <p:nvPr>
            <p:ph type="title"/>
          </p:nvPr>
        </p:nvSpPr>
        <p:spPr>
          <a:xfrm>
            <a:off x="1097280" y="286603"/>
            <a:ext cx="10058400" cy="922189"/>
          </a:xfrm>
        </p:spPr>
        <p:txBody>
          <a:bodyPr/>
          <a:lstStyle/>
          <a:p>
            <a:pPr algn="ctr"/>
            <a:r>
              <a:rPr lang="en-US" dirty="0">
                <a:latin typeface="Times New Roman" panose="02020603050405020304" pitchFamily="18" charset="0"/>
                <a:cs typeface="Times New Roman" panose="02020603050405020304" pitchFamily="18" charset="0"/>
              </a:rPr>
              <a:t>Revenue Opportunities</a:t>
            </a:r>
          </a:p>
        </p:txBody>
      </p:sp>
      <p:graphicFrame>
        <p:nvGraphicFramePr>
          <p:cNvPr id="4" name="Table 4">
            <a:extLst>
              <a:ext uri="{FF2B5EF4-FFF2-40B4-BE49-F238E27FC236}">
                <a16:creationId xmlns:a16="http://schemas.microsoft.com/office/drawing/2014/main" id="{0996B951-FE01-7EBC-57E3-EEF3844E8125}"/>
              </a:ext>
            </a:extLst>
          </p:cNvPr>
          <p:cNvGraphicFramePr>
            <a:graphicFrameLocks noGrp="1"/>
          </p:cNvGraphicFramePr>
          <p:nvPr>
            <p:ph idx="1"/>
            <p:extLst>
              <p:ext uri="{D42A27DB-BD31-4B8C-83A1-F6EECF244321}">
                <p14:modId xmlns:p14="http://schemas.microsoft.com/office/powerpoint/2010/main" val="3568995054"/>
              </p:ext>
            </p:extLst>
          </p:nvPr>
        </p:nvGraphicFramePr>
        <p:xfrm>
          <a:off x="1096963" y="1846263"/>
          <a:ext cx="10058397" cy="2865120"/>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val="70888163"/>
                    </a:ext>
                  </a:extLst>
                </a:gridCol>
                <a:gridCol w="3352799">
                  <a:extLst>
                    <a:ext uri="{9D8B030D-6E8A-4147-A177-3AD203B41FA5}">
                      <a16:colId xmlns:a16="http://schemas.microsoft.com/office/drawing/2014/main" val="1783573283"/>
                    </a:ext>
                  </a:extLst>
                </a:gridCol>
                <a:gridCol w="3352799">
                  <a:extLst>
                    <a:ext uri="{9D8B030D-6E8A-4147-A177-3AD203B41FA5}">
                      <a16:colId xmlns:a16="http://schemas.microsoft.com/office/drawing/2014/main" val="3520824637"/>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Item</a:t>
                      </a:r>
                    </a:p>
                  </a:txBody>
                  <a:tcPr/>
                </a:tc>
                <a:tc>
                  <a:txBody>
                    <a:bodyPr/>
                    <a:lstStyle/>
                    <a:p>
                      <a:pPr algn="ctr"/>
                      <a:r>
                        <a:rPr lang="en-US" dirty="0">
                          <a:latin typeface="Times New Roman" panose="02020603050405020304" pitchFamily="18" charset="0"/>
                          <a:cs typeface="Times New Roman" panose="02020603050405020304" pitchFamily="18" charset="0"/>
                        </a:rPr>
                        <a:t>Current Fee</a:t>
                      </a:r>
                    </a:p>
                  </a:txBody>
                  <a:tcPr/>
                </a:tc>
                <a:tc>
                  <a:txBody>
                    <a:bodyPr/>
                    <a:lstStyle/>
                    <a:p>
                      <a:pPr algn="ctr"/>
                      <a:r>
                        <a:rPr lang="en-US" dirty="0">
                          <a:latin typeface="Times New Roman" panose="02020603050405020304" pitchFamily="18" charset="0"/>
                          <a:cs typeface="Times New Roman" panose="02020603050405020304" pitchFamily="18" charset="0"/>
                        </a:rPr>
                        <a:t>Proposed Fee</a:t>
                      </a:r>
                    </a:p>
                  </a:txBody>
                  <a:tcPr/>
                </a:tc>
                <a:extLst>
                  <a:ext uri="{0D108BD9-81ED-4DB2-BD59-A6C34878D82A}">
                    <a16:rowId xmlns:a16="http://schemas.microsoft.com/office/drawing/2014/main" val="3045434598"/>
                  </a:ext>
                </a:extLst>
              </a:tr>
              <a:tr h="370840">
                <a:tc>
                  <a:txBody>
                    <a:bodyPr/>
                    <a:lstStyle/>
                    <a:p>
                      <a:pPr algn="ctr"/>
                      <a:r>
                        <a:rPr lang="en-US" dirty="0">
                          <a:latin typeface="Times New Roman" panose="02020603050405020304" pitchFamily="18" charset="0"/>
                          <a:cs typeface="Times New Roman" panose="02020603050405020304" pitchFamily="18" charset="0"/>
                        </a:rPr>
                        <a:t>Dog Adoption</a:t>
                      </a:r>
                    </a:p>
                  </a:txBody>
                  <a:tcPr/>
                </a:tc>
                <a:tc>
                  <a:txBody>
                    <a:bodyPr/>
                    <a:lstStyle/>
                    <a:p>
                      <a:pPr algn="ctr"/>
                      <a:r>
                        <a:rPr lang="en-US" dirty="0">
                          <a:latin typeface="Times New Roman" panose="02020603050405020304" pitchFamily="18" charset="0"/>
                          <a:cs typeface="Times New Roman" panose="02020603050405020304" pitchFamily="18" charset="0"/>
                        </a:rPr>
                        <a:t>$40.00/Animal</a:t>
                      </a:r>
                    </a:p>
                  </a:txBody>
                  <a:tcPr/>
                </a:tc>
                <a:tc>
                  <a:txBody>
                    <a:bodyPr/>
                    <a:lstStyle/>
                    <a:p>
                      <a:pPr algn="ctr"/>
                      <a:r>
                        <a:rPr lang="en-US" dirty="0">
                          <a:latin typeface="Times New Roman" panose="02020603050405020304" pitchFamily="18" charset="0"/>
                          <a:cs typeface="Times New Roman" panose="02020603050405020304" pitchFamily="18" charset="0"/>
                        </a:rPr>
                        <a:t>$50.00/Animal</a:t>
                      </a:r>
                    </a:p>
                  </a:txBody>
                  <a:tcPr/>
                </a:tc>
                <a:extLst>
                  <a:ext uri="{0D108BD9-81ED-4DB2-BD59-A6C34878D82A}">
                    <a16:rowId xmlns:a16="http://schemas.microsoft.com/office/drawing/2014/main" val="883995043"/>
                  </a:ext>
                </a:extLst>
              </a:tr>
              <a:tr h="370840">
                <a:tc>
                  <a:txBody>
                    <a:bodyPr/>
                    <a:lstStyle/>
                    <a:p>
                      <a:pPr algn="ctr"/>
                      <a:r>
                        <a:rPr lang="en-US" dirty="0">
                          <a:latin typeface="Times New Roman" panose="02020603050405020304" pitchFamily="18" charset="0"/>
                          <a:cs typeface="Times New Roman" panose="02020603050405020304" pitchFamily="18" charset="0"/>
                        </a:rPr>
                        <a:t>Cat Adoption</a:t>
                      </a:r>
                    </a:p>
                  </a:txBody>
                  <a:tcPr/>
                </a:tc>
                <a:tc>
                  <a:txBody>
                    <a:bodyPr/>
                    <a:lstStyle/>
                    <a:p>
                      <a:pPr algn="ctr"/>
                      <a:r>
                        <a:rPr lang="en-US" dirty="0">
                          <a:latin typeface="Times New Roman" panose="02020603050405020304" pitchFamily="18" charset="0"/>
                          <a:cs typeface="Times New Roman" panose="02020603050405020304" pitchFamily="18" charset="0"/>
                        </a:rPr>
                        <a:t>$20.00/Animal</a:t>
                      </a:r>
                    </a:p>
                  </a:txBody>
                  <a:tcPr/>
                </a:tc>
                <a:tc>
                  <a:txBody>
                    <a:bodyPr/>
                    <a:lstStyle/>
                    <a:p>
                      <a:pPr algn="ctr"/>
                      <a:r>
                        <a:rPr lang="en-US" dirty="0">
                          <a:latin typeface="Times New Roman" panose="02020603050405020304" pitchFamily="18" charset="0"/>
                          <a:cs typeface="Times New Roman" panose="02020603050405020304" pitchFamily="18" charset="0"/>
                        </a:rPr>
                        <a:t>$25.00/Animal</a:t>
                      </a:r>
                    </a:p>
                  </a:txBody>
                  <a:tcPr/>
                </a:tc>
                <a:extLst>
                  <a:ext uri="{0D108BD9-81ED-4DB2-BD59-A6C34878D82A}">
                    <a16:rowId xmlns:a16="http://schemas.microsoft.com/office/drawing/2014/main" val="352599157"/>
                  </a:ext>
                </a:extLst>
              </a:tr>
              <a:tr h="370840">
                <a:tc>
                  <a:txBody>
                    <a:bodyPr/>
                    <a:lstStyle/>
                    <a:p>
                      <a:pPr algn="ctr"/>
                      <a:r>
                        <a:rPr lang="en-US" dirty="0">
                          <a:latin typeface="Times New Roman" panose="02020603050405020304" pitchFamily="18" charset="0"/>
                          <a:cs typeface="Times New Roman" panose="02020603050405020304" pitchFamily="18" charset="0"/>
                        </a:rPr>
                        <a:t>Intake Fee</a:t>
                      </a:r>
                    </a:p>
                  </a:txBody>
                  <a:tcPr/>
                </a:tc>
                <a:tc>
                  <a:txBody>
                    <a:bodyPr/>
                    <a:lstStyle/>
                    <a:p>
                      <a:pPr algn="ctr"/>
                      <a:r>
                        <a:rPr lang="en-US" dirty="0">
                          <a:latin typeface="Times New Roman" panose="02020603050405020304" pitchFamily="18" charset="0"/>
                          <a:cs typeface="Times New Roman" panose="02020603050405020304" pitchFamily="18" charset="0"/>
                        </a:rPr>
                        <a:t>$30.00/Animal</a:t>
                      </a:r>
                    </a:p>
                  </a:txBody>
                  <a:tcPr/>
                </a:tc>
                <a:tc>
                  <a:txBody>
                    <a:bodyPr/>
                    <a:lstStyle/>
                    <a:p>
                      <a:pPr algn="ctr"/>
                      <a:r>
                        <a:rPr lang="en-US" dirty="0">
                          <a:latin typeface="Times New Roman" panose="02020603050405020304" pitchFamily="18" charset="0"/>
                          <a:cs typeface="Times New Roman" panose="02020603050405020304" pitchFamily="18" charset="0"/>
                        </a:rPr>
                        <a:t>$35.00/Animal</a:t>
                      </a:r>
                    </a:p>
                  </a:txBody>
                  <a:tcPr/>
                </a:tc>
                <a:extLst>
                  <a:ext uri="{0D108BD9-81ED-4DB2-BD59-A6C34878D82A}">
                    <a16:rowId xmlns:a16="http://schemas.microsoft.com/office/drawing/2014/main" val="458180739"/>
                  </a:ext>
                </a:extLst>
              </a:tr>
              <a:tr h="370840">
                <a:tc>
                  <a:txBody>
                    <a:bodyPr/>
                    <a:lstStyle/>
                    <a:p>
                      <a:pPr algn="ctr"/>
                      <a:r>
                        <a:rPr lang="en-US" dirty="0">
                          <a:latin typeface="Times New Roman" panose="02020603050405020304" pitchFamily="18" charset="0"/>
                          <a:cs typeface="Times New Roman" panose="02020603050405020304" pitchFamily="18" charset="0"/>
                        </a:rPr>
                        <a:t>Boarding Fee</a:t>
                      </a:r>
                    </a:p>
                  </a:txBody>
                  <a:tcPr/>
                </a:tc>
                <a:tc>
                  <a:txBody>
                    <a:bodyPr/>
                    <a:lstStyle/>
                    <a:p>
                      <a:pPr algn="ctr"/>
                      <a:r>
                        <a:rPr lang="en-US" dirty="0">
                          <a:latin typeface="Times New Roman" panose="02020603050405020304" pitchFamily="18" charset="0"/>
                          <a:cs typeface="Times New Roman" panose="02020603050405020304" pitchFamily="18" charset="0"/>
                        </a:rPr>
                        <a:t>$12.00/Day/Animal</a:t>
                      </a:r>
                    </a:p>
                  </a:txBody>
                  <a:tcPr/>
                </a:tc>
                <a:tc>
                  <a:txBody>
                    <a:bodyPr/>
                    <a:lstStyle/>
                    <a:p>
                      <a:pPr algn="ctr"/>
                      <a:r>
                        <a:rPr lang="en-US" dirty="0">
                          <a:latin typeface="Times New Roman" panose="02020603050405020304" pitchFamily="18" charset="0"/>
                          <a:cs typeface="Times New Roman" panose="02020603050405020304" pitchFamily="18" charset="0"/>
                        </a:rPr>
                        <a:t>$15.00/Day/Animal</a:t>
                      </a:r>
                    </a:p>
                  </a:txBody>
                  <a:tcPr/>
                </a:tc>
                <a:extLst>
                  <a:ext uri="{0D108BD9-81ED-4DB2-BD59-A6C34878D82A}">
                    <a16:rowId xmlns:a16="http://schemas.microsoft.com/office/drawing/2014/main" val="2104459412"/>
                  </a:ext>
                </a:extLst>
              </a:tr>
              <a:tr h="370840">
                <a:tc>
                  <a:txBody>
                    <a:bodyPr/>
                    <a:lstStyle/>
                    <a:p>
                      <a:pPr algn="ctr"/>
                      <a:r>
                        <a:rPr lang="en-US" dirty="0">
                          <a:latin typeface="Times New Roman" panose="02020603050405020304" pitchFamily="18" charset="0"/>
                          <a:cs typeface="Times New Roman" panose="02020603050405020304" pitchFamily="18" charset="0"/>
                        </a:rPr>
                        <a:t>Owner Surrender</a:t>
                      </a:r>
                    </a:p>
                  </a:txBody>
                  <a:tcPr/>
                </a:tc>
                <a:tc>
                  <a:txBody>
                    <a:bodyPr/>
                    <a:lstStyle/>
                    <a:p>
                      <a:pPr algn="ctr"/>
                      <a:r>
                        <a:rPr lang="en-US" dirty="0">
                          <a:latin typeface="Times New Roman" panose="02020603050405020304" pitchFamily="18" charset="0"/>
                          <a:cs typeface="Times New Roman" panose="02020603050405020304" pitchFamily="18" charset="0"/>
                        </a:rPr>
                        <a:t>$0</a:t>
                      </a:r>
                    </a:p>
                  </a:txBody>
                  <a:tcPr/>
                </a:tc>
                <a:tc>
                  <a:txBody>
                    <a:bodyPr/>
                    <a:lstStyle/>
                    <a:p>
                      <a:pPr algn="ctr"/>
                      <a:r>
                        <a:rPr lang="en-US" dirty="0">
                          <a:latin typeface="Times New Roman" panose="02020603050405020304" pitchFamily="18" charset="0"/>
                          <a:cs typeface="Times New Roman" panose="02020603050405020304" pitchFamily="18" charset="0"/>
                        </a:rPr>
                        <a:t>$25.00/Animal</a:t>
                      </a:r>
                    </a:p>
                  </a:txBody>
                  <a:tcPr/>
                </a:tc>
                <a:extLst>
                  <a:ext uri="{0D108BD9-81ED-4DB2-BD59-A6C34878D82A}">
                    <a16:rowId xmlns:a16="http://schemas.microsoft.com/office/drawing/2014/main" val="2461118167"/>
                  </a:ext>
                </a:extLst>
              </a:tr>
              <a:tr h="370840">
                <a:tc>
                  <a:txBody>
                    <a:bodyPr/>
                    <a:lstStyle/>
                    <a:p>
                      <a:pPr algn="ctr"/>
                      <a:r>
                        <a:rPr lang="en-US" dirty="0">
                          <a:latin typeface="Times New Roman" panose="02020603050405020304" pitchFamily="18" charset="0"/>
                          <a:cs typeface="Times New Roman" panose="02020603050405020304" pitchFamily="18" charset="0"/>
                        </a:rPr>
                        <a:t>Public Service EMS Response Fee</a:t>
                      </a:r>
                    </a:p>
                  </a:txBody>
                  <a:tcPr/>
                </a:tc>
                <a:tc>
                  <a:txBody>
                    <a:bodyPr/>
                    <a:lstStyle/>
                    <a:p>
                      <a:pPr algn="ctr"/>
                      <a:r>
                        <a:rPr lang="en-US" dirty="0">
                          <a:latin typeface="Times New Roman" panose="02020603050405020304" pitchFamily="18" charset="0"/>
                          <a:cs typeface="Times New Roman" panose="02020603050405020304" pitchFamily="18" charset="0"/>
                        </a:rPr>
                        <a:t>$0</a:t>
                      </a:r>
                    </a:p>
                  </a:txBody>
                  <a:tcPr/>
                </a:tc>
                <a:tc>
                  <a:txBody>
                    <a:bodyPr/>
                    <a:lstStyle/>
                    <a:p>
                      <a:pPr algn="ctr"/>
                      <a:r>
                        <a:rPr lang="en-US" dirty="0">
                          <a:latin typeface="Times New Roman" panose="02020603050405020304" pitchFamily="18" charset="0"/>
                          <a:cs typeface="Times New Roman" panose="02020603050405020304" pitchFamily="18" charset="0"/>
                        </a:rPr>
                        <a:t>$100.00/Response</a:t>
                      </a:r>
                    </a:p>
                  </a:txBody>
                  <a:tcPr/>
                </a:tc>
                <a:extLst>
                  <a:ext uri="{0D108BD9-81ED-4DB2-BD59-A6C34878D82A}">
                    <a16:rowId xmlns:a16="http://schemas.microsoft.com/office/drawing/2014/main" val="3722062964"/>
                  </a:ext>
                </a:extLst>
              </a:tr>
            </a:tbl>
          </a:graphicData>
        </a:graphic>
      </p:graphicFrame>
    </p:spTree>
    <p:extLst>
      <p:ext uri="{BB962C8B-B14F-4D97-AF65-F5344CB8AC3E}">
        <p14:creationId xmlns:p14="http://schemas.microsoft.com/office/powerpoint/2010/main" val="3135395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B41B-F429-4DA1-B5EF-C68A1D496A88}"/>
              </a:ext>
            </a:extLst>
          </p:cNvPr>
          <p:cNvSpPr>
            <a:spLocks noGrp="1"/>
          </p:cNvSpPr>
          <p:nvPr>
            <p:ph type="title"/>
          </p:nvPr>
        </p:nvSpPr>
        <p:spPr>
          <a:xfrm>
            <a:off x="1097280" y="286603"/>
            <a:ext cx="10058400" cy="940031"/>
          </a:xfrm>
        </p:spPr>
        <p:txBody>
          <a:bodyPr/>
          <a:lstStyle/>
          <a:p>
            <a:pPr algn="ctr"/>
            <a:r>
              <a:rPr lang="en-US" dirty="0"/>
              <a:t>Immediate Priorities</a:t>
            </a:r>
          </a:p>
        </p:txBody>
      </p:sp>
      <p:sp>
        <p:nvSpPr>
          <p:cNvPr id="3" name="Content Placeholder 2">
            <a:extLst>
              <a:ext uri="{FF2B5EF4-FFF2-40B4-BE49-F238E27FC236}">
                <a16:creationId xmlns:a16="http://schemas.microsoft.com/office/drawing/2014/main" id="{00A469C9-9A6E-496A-B970-1267BFC2C82C}"/>
              </a:ext>
            </a:extLst>
          </p:cNvPr>
          <p:cNvSpPr>
            <a:spLocks noGrp="1"/>
          </p:cNvSpPr>
          <p:nvPr>
            <p:ph idx="1"/>
          </p:nvPr>
        </p:nvSpPr>
        <p:spPr/>
        <p:txBody>
          <a:bodyPr>
            <a:normAutofit/>
          </a:bodyPr>
          <a:lstStyle/>
          <a:p>
            <a:pPr marR="0" lvl="1" algn="l" defTabSz="914400" rtl="0" eaLnBrk="1" fontAlgn="auto" latinLnBrk="0" hangingPunct="1">
              <a:lnSpc>
                <a:spcPct val="90000"/>
              </a:lnSpc>
              <a:spcBef>
                <a:spcPts val="200"/>
              </a:spcBef>
              <a:spcAft>
                <a:spcPts val="400"/>
              </a:spcAft>
              <a:buClr>
                <a:srgbClr val="E48312"/>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Priority 1	Three Ambulances ($1,038,000) *1/10/2023</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2	Animal Control Officer ($126,823 Including Vehicle)</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3	Logistics Staff Member ($126,000)</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4	Hiring Of 3 Additional Fire/EMS Staff ($243,355)</a:t>
            </a:r>
            <a:endParaRPr lang="en-US" dirty="0">
              <a:solidFill>
                <a:srgbClr val="FF0000"/>
              </a:solidFill>
              <a:latin typeface="Times New Roman" panose="02020603050405020304" pitchFamily="18" charset="0"/>
              <a:cs typeface="Times New Roman" panose="02020603050405020304" pitchFamily="18" charset="0"/>
            </a:endParaRP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5	Callaway VFD Tanker ($500,000)</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6	Increased Funding Of Vehicle Maintenance For Volunteers ($135,000) </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7	Fire/EMS Equipment CIP ($348,000)</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8	Radio Subscriber Replacement ($100,000)</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Priority 9	</a:t>
            </a: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Additional Communications Staff ($</a:t>
            </a:r>
            <a:r>
              <a:rPr lang="en-US" dirty="0">
                <a:solidFill>
                  <a:srgbClr val="000000">
                    <a:lumMod val="75000"/>
                    <a:lumOff val="25000"/>
                  </a:srgbClr>
                </a:solidFill>
                <a:latin typeface="Times New Roman" panose="02020603050405020304" pitchFamily="18" charset="0"/>
                <a:cs typeface="Times New Roman" panose="02020603050405020304" pitchFamily="18" charset="0"/>
              </a:rPr>
              <a:t>40,000</a:t>
            </a: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t>
            </a:r>
          </a:p>
          <a:p>
            <a:pPr marL="201168" lvl="1" indent="0">
              <a:buNone/>
            </a:pPr>
            <a:endParaRPr lang="en-US" strike="sngStrike" dirty="0"/>
          </a:p>
          <a:p>
            <a:pPr marL="201168" lvl="1" indent="0">
              <a:buNone/>
            </a:pPr>
            <a:r>
              <a:rPr lang="en-US" dirty="0"/>
              <a:t>    </a:t>
            </a:r>
          </a:p>
        </p:txBody>
      </p:sp>
      <p:pic>
        <p:nvPicPr>
          <p:cNvPr id="5" name="Picture 4" descr="A picture containing diagram&#10;&#10;Description automatically generated">
            <a:extLst>
              <a:ext uri="{FF2B5EF4-FFF2-40B4-BE49-F238E27FC236}">
                <a16:creationId xmlns:a16="http://schemas.microsoft.com/office/drawing/2014/main" id="{16EFB250-CE90-3C68-8A14-CD26D3A69B8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94970" y="3881602"/>
            <a:ext cx="3458628" cy="2305189"/>
          </a:xfrm>
          <a:prstGeom prst="rect">
            <a:avLst/>
          </a:prstGeom>
        </p:spPr>
      </p:pic>
    </p:spTree>
    <p:extLst>
      <p:ext uri="{BB962C8B-B14F-4D97-AF65-F5344CB8AC3E}">
        <p14:creationId xmlns:p14="http://schemas.microsoft.com/office/powerpoint/2010/main" val="1972507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5A38-8801-464E-ADFB-7A4815894473}"/>
              </a:ext>
            </a:extLst>
          </p:cNvPr>
          <p:cNvSpPr>
            <a:spLocks noGrp="1"/>
          </p:cNvSpPr>
          <p:nvPr>
            <p:ph type="title"/>
          </p:nvPr>
        </p:nvSpPr>
        <p:spPr>
          <a:xfrm>
            <a:off x="1097280" y="286604"/>
            <a:ext cx="10058400" cy="824058"/>
          </a:xfrm>
        </p:spPr>
        <p:txBody>
          <a:bodyPr/>
          <a:lstStyle/>
          <a:p>
            <a:pPr algn="ctr"/>
            <a:r>
              <a:rPr lang="en-US" dirty="0"/>
              <a:t>Questions/Comments</a:t>
            </a:r>
          </a:p>
        </p:txBody>
      </p:sp>
      <p:pic>
        <p:nvPicPr>
          <p:cNvPr id="5" name="Content Placeholder 4" descr="Question mark against red wall">
            <a:extLst>
              <a:ext uri="{FF2B5EF4-FFF2-40B4-BE49-F238E27FC236}">
                <a16:creationId xmlns:a16="http://schemas.microsoft.com/office/drawing/2014/main" id="{A7BF7463-0242-4D86-B687-FC89AB4681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48525" y="1846263"/>
            <a:ext cx="4105274" cy="4022725"/>
          </a:xfrm>
        </p:spPr>
      </p:pic>
      <p:pic>
        <p:nvPicPr>
          <p:cNvPr id="7" name="Picture 6" descr="Firefighters in uniform">
            <a:extLst>
              <a:ext uri="{FF2B5EF4-FFF2-40B4-BE49-F238E27FC236}">
                <a16:creationId xmlns:a16="http://schemas.microsoft.com/office/drawing/2014/main" id="{B76A48CD-3F58-428F-B233-3AEF3A4CE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1846263"/>
            <a:ext cx="5448299" cy="3632199"/>
          </a:xfrm>
          <a:prstGeom prst="rect">
            <a:avLst/>
          </a:prstGeom>
        </p:spPr>
      </p:pic>
    </p:spTree>
    <p:extLst>
      <p:ext uri="{BB962C8B-B14F-4D97-AF65-F5344CB8AC3E}">
        <p14:creationId xmlns:p14="http://schemas.microsoft.com/office/powerpoint/2010/main" val="974403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255C1-9B37-D2E4-94D1-850447CF536F}"/>
              </a:ext>
            </a:extLst>
          </p:cNvPr>
          <p:cNvSpPr>
            <a:spLocks noGrp="1"/>
          </p:cNvSpPr>
          <p:nvPr>
            <p:ph type="title"/>
          </p:nvPr>
        </p:nvSpPr>
        <p:spPr>
          <a:xfrm>
            <a:off x="1097280" y="286604"/>
            <a:ext cx="10058400" cy="812854"/>
          </a:xfrm>
        </p:spPr>
        <p:txBody>
          <a:bodyPr/>
          <a:lstStyle/>
          <a:p>
            <a:pPr algn="ctr"/>
            <a:r>
              <a:rPr lang="en-US" dirty="0">
                <a:latin typeface="Times New Roman" panose="02020603050405020304" pitchFamily="18" charset="0"/>
                <a:cs typeface="Times New Roman" panose="02020603050405020304" pitchFamily="18" charset="0"/>
              </a:rPr>
              <a:t>Current Fire Apparatus Rotation</a:t>
            </a:r>
          </a:p>
        </p:txBody>
      </p:sp>
      <p:sp>
        <p:nvSpPr>
          <p:cNvPr id="3" name="Content Placeholder 2">
            <a:extLst>
              <a:ext uri="{FF2B5EF4-FFF2-40B4-BE49-F238E27FC236}">
                <a16:creationId xmlns:a16="http://schemas.microsoft.com/office/drawing/2014/main" id="{9493CDD2-DAC2-F043-10D9-E88A10D0454F}"/>
              </a:ext>
            </a:extLst>
          </p:cNvPr>
          <p:cNvSpPr>
            <a:spLocks noGrp="1"/>
          </p:cNvSpPr>
          <p:nvPr>
            <p:ph idx="1"/>
          </p:nvPr>
        </p:nvSpPr>
        <p:spPr/>
        <p:txBody>
          <a:bodyPr/>
          <a:lstStyle/>
          <a:p>
            <a:pPr marL="0" indent="0">
              <a:buNone/>
            </a:pPr>
            <a:r>
              <a:rPr lang="en-US" sz="1800" dirty="0">
                <a:latin typeface="Times New Roman" panose="02020603050405020304" pitchFamily="18" charset="0"/>
                <a:cs typeface="Times New Roman" panose="02020603050405020304" pitchFamily="18" charset="0"/>
              </a:rPr>
              <a:t>	FY-18/19		Engine 8, Tower 7, Ladder 10			In Service</a:t>
            </a:r>
          </a:p>
          <a:p>
            <a:pPr marL="0" indent="0">
              <a:buNone/>
            </a:pPr>
            <a:r>
              <a:rPr lang="en-US" sz="1800" dirty="0">
                <a:latin typeface="Times New Roman" panose="02020603050405020304" pitchFamily="18" charset="0"/>
                <a:cs typeface="Times New Roman" panose="02020603050405020304" pitchFamily="18" charset="0"/>
              </a:rPr>
              <a:t>	FY-19/20		Brush 3	 (Ferrum VFD)			In Service</a:t>
            </a:r>
          </a:p>
          <a:p>
            <a:pPr marL="0" indent="0">
              <a:buNone/>
            </a:pPr>
            <a:r>
              <a:rPr lang="en-US" sz="1800" dirty="0">
                <a:latin typeface="Times New Roman" panose="02020603050405020304" pitchFamily="18" charset="0"/>
                <a:cs typeface="Times New Roman" panose="02020603050405020304" pitchFamily="18" charset="0"/>
              </a:rPr>
              <a:t>	FY- 20/21	Tanker 6	 (Snow Creek VFD)		In Service</a:t>
            </a:r>
          </a:p>
          <a:p>
            <a:pPr marL="0" indent="0">
              <a:buNone/>
            </a:pPr>
            <a:r>
              <a:rPr lang="en-US" sz="1800" dirty="0">
                <a:latin typeface="Times New Roman" panose="02020603050405020304" pitchFamily="18" charset="0"/>
                <a:cs typeface="Times New Roman" panose="02020603050405020304" pitchFamily="18" charset="0"/>
              </a:rPr>
              <a:t>	FY-21/22		Tanker 9	 (Burnt Chimney VFD)		Delivered</a:t>
            </a:r>
          </a:p>
          <a:p>
            <a:pPr marL="0" indent="0">
              <a:buNone/>
            </a:pPr>
            <a:r>
              <a:rPr lang="en-US" sz="1800" dirty="0">
                <a:latin typeface="Times New Roman" panose="02020603050405020304" pitchFamily="18" charset="0"/>
                <a:cs typeface="Times New Roman" panose="02020603050405020304" pitchFamily="18" charset="0"/>
              </a:rPr>
              <a:t>	FY-22/23		Engine 3	 (Ferrum VFD)			In Service</a:t>
            </a:r>
          </a:p>
          <a:p>
            <a:pPr marL="0" indent="0">
              <a:buNone/>
            </a:pPr>
            <a:r>
              <a:rPr lang="en-US" sz="1800" dirty="0">
                <a:latin typeface="Times New Roman" panose="02020603050405020304" pitchFamily="18" charset="0"/>
                <a:cs typeface="Times New Roman" panose="02020603050405020304" pitchFamily="18" charset="0"/>
              </a:rPr>
              <a:t>	FY-23/24		Tanker 5	 (Callaway VFD)			Recommend Ordering</a:t>
            </a:r>
          </a:p>
          <a:p>
            <a:pPr marL="0" indent="0">
              <a:buNone/>
            </a:pPr>
            <a:r>
              <a:rPr lang="en-US" sz="1800" dirty="0">
                <a:latin typeface="Times New Roman" panose="02020603050405020304" pitchFamily="18" charset="0"/>
                <a:cs typeface="Times New Roman" panose="02020603050405020304" pitchFamily="18" charset="0"/>
              </a:rPr>
              <a:t>	FY-24/25		Tanker 7   (Boones Mill VFD)</a:t>
            </a:r>
          </a:p>
          <a:p>
            <a:pPr marL="0" indent="0">
              <a:buNone/>
            </a:pPr>
            <a:r>
              <a:rPr lang="en-US" sz="1800" dirty="0">
                <a:latin typeface="Times New Roman" panose="02020603050405020304" pitchFamily="18" charset="0"/>
                <a:cs typeface="Times New Roman" panose="02020603050405020304" pitchFamily="18" charset="0"/>
              </a:rPr>
              <a:t>	FY-25/26		Tanker 10 (Scruggs VFD)	</a:t>
            </a:r>
            <a:r>
              <a:rPr lang="en-US" dirty="0"/>
              <a:t>		</a:t>
            </a:r>
          </a:p>
        </p:txBody>
      </p:sp>
    </p:spTree>
    <p:extLst>
      <p:ext uri="{BB962C8B-B14F-4D97-AF65-F5344CB8AC3E}">
        <p14:creationId xmlns:p14="http://schemas.microsoft.com/office/powerpoint/2010/main" val="189743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11F5-73F2-0A08-70A8-F26A49E51881}"/>
              </a:ext>
            </a:extLst>
          </p:cNvPr>
          <p:cNvSpPr>
            <a:spLocks noGrp="1"/>
          </p:cNvSpPr>
          <p:nvPr>
            <p:ph type="title"/>
          </p:nvPr>
        </p:nvSpPr>
        <p:spPr>
          <a:xfrm>
            <a:off x="1097280" y="286603"/>
            <a:ext cx="10058400" cy="927055"/>
          </a:xfrm>
        </p:spPr>
        <p:txBody>
          <a:bodyPr/>
          <a:lstStyle/>
          <a:p>
            <a:pPr algn="ctr"/>
            <a:r>
              <a:rPr lang="en-US" dirty="0">
                <a:latin typeface="Times New Roman" panose="02020603050405020304" pitchFamily="18" charset="0"/>
                <a:cs typeface="Times New Roman" panose="02020603050405020304" pitchFamily="18" charset="0"/>
              </a:rPr>
              <a:t>Fire Apparatus Replacement Program</a:t>
            </a:r>
          </a:p>
        </p:txBody>
      </p:sp>
      <p:sp>
        <p:nvSpPr>
          <p:cNvPr id="3" name="Content Placeholder 2">
            <a:extLst>
              <a:ext uri="{FF2B5EF4-FFF2-40B4-BE49-F238E27FC236}">
                <a16:creationId xmlns:a16="http://schemas.microsoft.com/office/drawing/2014/main" id="{470668BB-BBDD-7EFB-25C3-BE00A52ED98F}"/>
              </a:ext>
            </a:extLst>
          </p:cNvPr>
          <p:cNvSpPr>
            <a:spLocks noGrp="1"/>
          </p:cNvSpPr>
          <p:nvPr>
            <p:ph idx="1"/>
          </p:nvPr>
        </p:nvSpPr>
        <p:spPr/>
        <p:txBody>
          <a:bodyPr>
            <a:normAutofit/>
          </a:bodyPr>
          <a:lstStyle/>
          <a:p>
            <a:pPr marL="201168" marR="0" lvl="1" indent="0" algn="l" defTabSz="914400" rtl="0" eaLnBrk="1" fontAlgn="auto" latinLnBrk="0" hangingPunct="1">
              <a:lnSpc>
                <a:spcPct val="90000"/>
              </a:lnSpc>
              <a:spcBef>
                <a:spcPts val="200"/>
              </a:spcBef>
              <a:spcAft>
                <a:spcPts val="400"/>
              </a:spcAft>
              <a:buClr>
                <a:srgbClr val="E48312"/>
              </a:buClr>
              <a:buSzTx/>
              <a:buNone/>
              <a:tabLst/>
              <a:defRPr/>
            </a:pPr>
            <a:r>
              <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The Following Criteria Was Utilized For Apparatus Inspection By The Committee:</a:t>
            </a:r>
          </a:p>
          <a:p>
            <a:pPr marL="201168" marR="0" lvl="1" indent="0" algn="l" defTabSz="914400" rtl="0" eaLnBrk="1" fontAlgn="auto" latinLnBrk="0" hangingPunct="1">
              <a:lnSpc>
                <a:spcPct val="90000"/>
              </a:lnSpc>
              <a:spcBef>
                <a:spcPts val="200"/>
              </a:spcBef>
              <a:spcAft>
                <a:spcPts val="400"/>
              </a:spcAft>
              <a:buClr>
                <a:srgbClr val="E48312"/>
              </a:buClr>
              <a:buSzTx/>
              <a:buNone/>
              <a:tabLst/>
              <a:defRPr/>
            </a:pPr>
            <a:endParaRPr kumimoji="0" lang="en-US"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a:p>
            <a:pPr marL="871400" marR="0" lvl="5" indent="0" algn="l" defTabSz="914400" rtl="0" eaLnBrk="1" fontAlgn="auto" latinLnBrk="0" hangingPunct="1">
              <a:lnSpc>
                <a:spcPct val="90000"/>
              </a:lnSpc>
              <a:spcBef>
                <a:spcPts val="200"/>
              </a:spcBef>
              <a:spcAft>
                <a:spcPts val="400"/>
              </a:spcAft>
              <a:buClr>
                <a:srgbClr val="E48312"/>
              </a:buClr>
              <a:buSz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Vehicle Type		Engine Hours                                      	   </a:t>
            </a:r>
          </a:p>
          <a:p>
            <a:pPr marL="871400" marR="0" lvl="5" indent="0" algn="l" defTabSz="914400" rtl="0" eaLnBrk="1" fontAlgn="auto" latinLnBrk="0" hangingPunct="1">
              <a:lnSpc>
                <a:spcPct val="90000"/>
              </a:lnSpc>
              <a:spcBef>
                <a:spcPts val="200"/>
              </a:spcBef>
              <a:spcAft>
                <a:spcPts val="400"/>
              </a:spcAft>
              <a:buClr>
                <a:srgbClr val="E48312"/>
              </a:buClr>
              <a:buSz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Years In Service		Maintenance/Repair Cost	</a:t>
            </a:r>
          </a:p>
          <a:p>
            <a:pPr marL="871400" marR="0" lvl="5" indent="0" algn="l" defTabSz="914400" rtl="0" eaLnBrk="1" fontAlgn="auto" latinLnBrk="0" hangingPunct="1">
              <a:lnSpc>
                <a:spcPct val="90000"/>
              </a:lnSpc>
              <a:spcBef>
                <a:spcPts val="200"/>
              </a:spcBef>
              <a:spcAft>
                <a:spcPts val="400"/>
              </a:spcAft>
              <a:buClr>
                <a:srgbClr val="E48312"/>
              </a:buClr>
              <a:buSz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Pump Size		Vehicle Condition</a:t>
            </a:r>
          </a:p>
          <a:p>
            <a:pPr marL="871400" marR="0" lvl="5" indent="0" algn="l" defTabSz="914400" rtl="0" eaLnBrk="1" fontAlgn="auto" latinLnBrk="0" hangingPunct="1">
              <a:lnSpc>
                <a:spcPct val="90000"/>
              </a:lnSpc>
              <a:spcBef>
                <a:spcPts val="200"/>
              </a:spcBef>
              <a:spcAft>
                <a:spcPts val="400"/>
              </a:spcAft>
              <a:buClr>
                <a:srgbClr val="E48312"/>
              </a:buClr>
              <a:buSz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Tank Size			Reliability</a:t>
            </a:r>
          </a:p>
          <a:p>
            <a:pPr marL="871400" marR="0" lvl="5" indent="0" algn="l" defTabSz="914400" rtl="0" eaLnBrk="1" fontAlgn="auto" latinLnBrk="0" hangingPunct="1">
              <a:lnSpc>
                <a:spcPct val="90000"/>
              </a:lnSpc>
              <a:spcBef>
                <a:spcPts val="200"/>
              </a:spcBef>
              <a:spcAft>
                <a:spcPts val="400"/>
              </a:spcAft>
              <a:buClr>
                <a:srgbClr val="E48312"/>
              </a:buClr>
              <a:buSz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Mileage			Type Of Service</a:t>
            </a:r>
          </a:p>
        </p:txBody>
      </p:sp>
      <p:sp>
        <p:nvSpPr>
          <p:cNvPr id="6" name="TextBox 5">
            <a:extLst>
              <a:ext uri="{FF2B5EF4-FFF2-40B4-BE49-F238E27FC236}">
                <a16:creationId xmlns:a16="http://schemas.microsoft.com/office/drawing/2014/main" id="{EAF729AA-D131-80CD-B2A5-8F37C035EB6F}"/>
              </a:ext>
            </a:extLst>
          </p:cNvPr>
          <p:cNvSpPr txBox="1"/>
          <p:nvPr/>
        </p:nvSpPr>
        <p:spPr>
          <a:xfrm>
            <a:off x="8984974" y="6351979"/>
            <a:ext cx="2840324" cy="230832"/>
          </a:xfrm>
          <a:prstGeom prst="rect">
            <a:avLst/>
          </a:prstGeom>
          <a:noFill/>
        </p:spPr>
        <p:txBody>
          <a:bodyPr wrap="square" rtlCol="0">
            <a:spAutoFit/>
          </a:bodyPr>
          <a:lstStyle/>
          <a:p>
            <a:endParaRPr lang="en-US" sz="900" dirty="0"/>
          </a:p>
        </p:txBody>
      </p:sp>
      <p:pic>
        <p:nvPicPr>
          <p:cNvPr id="5" name="Picture 4" descr="A couple of men standing next to a fire truck&#10;&#10;Description automatically generated with low confidence">
            <a:extLst>
              <a:ext uri="{FF2B5EF4-FFF2-40B4-BE49-F238E27FC236}">
                <a16:creationId xmlns:a16="http://schemas.microsoft.com/office/drawing/2014/main" id="{C2C38593-94C2-6756-1E7E-3A20E0CDF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2701" y="2377387"/>
            <a:ext cx="3291840" cy="3974592"/>
          </a:xfrm>
          <a:prstGeom prst="rect">
            <a:avLst/>
          </a:prstGeom>
        </p:spPr>
      </p:pic>
    </p:spTree>
    <p:extLst>
      <p:ext uri="{BB962C8B-B14F-4D97-AF65-F5344CB8AC3E}">
        <p14:creationId xmlns:p14="http://schemas.microsoft.com/office/powerpoint/2010/main" val="405172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A7624FC-BF8D-2F42-D6F8-01AC4B2F573B}"/>
              </a:ext>
            </a:extLst>
          </p:cNvPr>
          <p:cNvGraphicFramePr>
            <a:graphicFrameLocks noGrp="1"/>
          </p:cNvGraphicFramePr>
          <p:nvPr>
            <p:extLst>
              <p:ext uri="{D42A27DB-BD31-4B8C-83A1-F6EECF244321}">
                <p14:modId xmlns:p14="http://schemas.microsoft.com/office/powerpoint/2010/main" val="2358997818"/>
              </p:ext>
            </p:extLst>
          </p:nvPr>
        </p:nvGraphicFramePr>
        <p:xfrm>
          <a:off x="826851" y="408562"/>
          <a:ext cx="10680969" cy="5480270"/>
        </p:xfrm>
        <a:graphic>
          <a:graphicData uri="http://schemas.openxmlformats.org/drawingml/2006/table">
            <a:tbl>
              <a:tblPr firstRow="1" firstCol="1" bandRow="1"/>
              <a:tblGrid>
                <a:gridCol w="2667386">
                  <a:extLst>
                    <a:ext uri="{9D8B030D-6E8A-4147-A177-3AD203B41FA5}">
                      <a16:colId xmlns:a16="http://schemas.microsoft.com/office/drawing/2014/main" val="3766070348"/>
                    </a:ext>
                  </a:extLst>
                </a:gridCol>
                <a:gridCol w="8013583">
                  <a:extLst>
                    <a:ext uri="{9D8B030D-6E8A-4147-A177-3AD203B41FA5}">
                      <a16:colId xmlns:a16="http://schemas.microsoft.com/office/drawing/2014/main" val="2857275206"/>
                    </a:ext>
                  </a:extLst>
                </a:gridCol>
              </a:tblGrid>
              <a:tr h="231289">
                <a:tc gridSpan="2">
                  <a:txBody>
                    <a:bodyPr/>
                    <a:lstStyle/>
                    <a:p>
                      <a:pPr marL="0" marR="0" algn="l">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Vehicle Score Card: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2207284541"/>
                  </a:ext>
                </a:extLst>
              </a:tr>
              <a:tr h="473287">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.075 point for every year of chronological age, based on in-service date.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845830"/>
                  </a:ext>
                </a:extLst>
              </a:tr>
              <a:tr h="231289">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Miles/Hours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One point for each 10,000 miles or 500 engine hours of use.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128004"/>
                  </a:ext>
                </a:extLst>
              </a:tr>
              <a:tr h="957281">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Type of Service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One, three, or five points are assigned based on the type of service the unit is exposed to. For example, fire pumpers would be given a five because it is classified as severe duty service. In contrast, an administrative sedan would be given a one.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6997821"/>
                  </a:ext>
                </a:extLst>
              </a:tr>
              <a:tr h="1199277">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Reliability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Points are assigned as one, three, or five depending on the frequency that a vehicle is in the shop for repair. A five would be assigned to a vehicle in the shop two or more times per month on average, while a one would be assigned to a vehicle in the shop an average of once every three months or less.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9944391"/>
                  </a:ext>
                </a:extLst>
              </a:tr>
              <a:tr h="1199277">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Maintenance and Repair costs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One to five points are assigned based on total life maintenance and repair (M&amp;R) costs. A Five is assigned to a vehicle with life M&amp;R costs equal to or greater than the vehicle’s original purchase price, while a one is given to a vehicle with life M&amp;R costs equal to 20 percent or less than its original purchase cost.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573496"/>
                  </a:ext>
                </a:extLst>
              </a:tr>
              <a:tr h="715283">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Condition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This category takes into consideration body condition, rust, interior condition, accident history, and anticipated repairs. A scale of one to five points is used with five being poor condition.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239892"/>
                  </a:ext>
                </a:extLst>
              </a:tr>
              <a:tr h="473287">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Point Range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Less than 18, excellent; 18 to 22, good; 23 to 27, qualifies for replacement; and 28 and above means immediate replacement.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245" marR="622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495730"/>
                  </a:ext>
                </a:extLst>
              </a:tr>
            </a:tbl>
          </a:graphicData>
        </a:graphic>
      </p:graphicFrame>
    </p:spTree>
    <p:extLst>
      <p:ext uri="{BB962C8B-B14F-4D97-AF65-F5344CB8AC3E}">
        <p14:creationId xmlns:p14="http://schemas.microsoft.com/office/powerpoint/2010/main" val="22170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8DC6-DF8C-9A4E-F8F6-FF7BC78F2CC9}"/>
              </a:ext>
            </a:extLst>
          </p:cNvPr>
          <p:cNvSpPr>
            <a:spLocks noGrp="1"/>
          </p:cNvSpPr>
          <p:nvPr>
            <p:ph type="title"/>
          </p:nvPr>
        </p:nvSpPr>
        <p:spPr>
          <a:xfrm>
            <a:off x="1097280" y="286604"/>
            <a:ext cx="10058400" cy="976932"/>
          </a:xfrm>
        </p:spPr>
        <p:txBody>
          <a:bodyPr/>
          <a:lstStyle/>
          <a:p>
            <a:pPr algn="ctr"/>
            <a:r>
              <a:rPr lang="en-US" dirty="0">
                <a:latin typeface="Times New Roman" panose="02020603050405020304" pitchFamily="18" charset="0"/>
                <a:cs typeface="Times New Roman" panose="02020603050405020304" pitchFamily="18" charset="0"/>
              </a:rPr>
              <a:t>Fire Apparatus Replacement Program</a:t>
            </a:r>
          </a:p>
        </p:txBody>
      </p:sp>
      <p:sp>
        <p:nvSpPr>
          <p:cNvPr id="3" name="Content Placeholder 2">
            <a:extLst>
              <a:ext uri="{FF2B5EF4-FFF2-40B4-BE49-F238E27FC236}">
                <a16:creationId xmlns:a16="http://schemas.microsoft.com/office/drawing/2014/main" id="{4C15D68F-A4B6-C572-A9A8-799F49FDAEB9}"/>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Various Formula Methods Can Be Utilized</a:t>
            </a:r>
          </a:p>
          <a:p>
            <a:r>
              <a:rPr lang="en-US" sz="1800" dirty="0">
                <a:latin typeface="Times New Roman" panose="02020603050405020304" pitchFamily="18" charset="0"/>
                <a:cs typeface="Times New Roman" panose="02020603050405020304" pitchFamily="18" charset="0"/>
              </a:rPr>
              <a:t>Initial Formula Considered Based On NFPA/IAFC Standards </a:t>
            </a:r>
          </a:p>
          <a:p>
            <a:r>
              <a:rPr lang="en-US" sz="1800" dirty="0">
                <a:latin typeface="Times New Roman" panose="02020603050405020304" pitchFamily="18" charset="0"/>
                <a:cs typeface="Times New Roman" panose="02020603050405020304" pitchFamily="18" charset="0"/>
              </a:rPr>
              <a:t>Staff Has Gathered Information On Various Methods From Localities In Virginia &amp; The Nation:	</a:t>
            </a:r>
          </a:p>
          <a:p>
            <a:pPr lvl="1"/>
            <a:r>
              <a:rPr lang="en-US" dirty="0">
                <a:latin typeface="Times New Roman" panose="02020603050405020304" pitchFamily="18" charset="0"/>
                <a:cs typeface="Times New Roman" panose="02020603050405020304" pitchFamily="18" charset="0"/>
              </a:rPr>
              <a:t>City Of Harrisonburg, VA</a:t>
            </a:r>
          </a:p>
          <a:p>
            <a:pPr lvl="1"/>
            <a:r>
              <a:rPr lang="en-US" dirty="0">
                <a:latin typeface="Times New Roman" panose="02020603050405020304" pitchFamily="18" charset="0"/>
                <a:cs typeface="Times New Roman" panose="02020603050405020304" pitchFamily="18" charset="0"/>
              </a:rPr>
              <a:t>Henrico County, VA</a:t>
            </a:r>
          </a:p>
          <a:p>
            <a:pPr lvl="1"/>
            <a:r>
              <a:rPr lang="en-US" dirty="0">
                <a:latin typeface="Times New Roman" panose="02020603050405020304" pitchFamily="18" charset="0"/>
                <a:cs typeface="Times New Roman" panose="02020603050405020304" pitchFamily="18" charset="0"/>
              </a:rPr>
              <a:t>West Haven, CT</a:t>
            </a:r>
          </a:p>
          <a:p>
            <a:pPr lvl="1"/>
            <a:r>
              <a:rPr lang="en-US" dirty="0">
                <a:latin typeface="Times New Roman" panose="02020603050405020304" pitchFamily="18" charset="0"/>
                <a:cs typeface="Times New Roman" panose="02020603050405020304" pitchFamily="18" charset="0"/>
              </a:rPr>
              <a:t>Andover, KS</a:t>
            </a:r>
          </a:p>
          <a:p>
            <a:pPr lvl="1"/>
            <a:r>
              <a:rPr lang="en-US" dirty="0">
                <a:latin typeface="Times New Roman" panose="02020603050405020304" pitchFamily="18" charset="0"/>
                <a:cs typeface="Times New Roman" panose="02020603050405020304" pitchFamily="18" charset="0"/>
              </a:rPr>
              <a:t>Lincoln, NB</a:t>
            </a:r>
          </a:p>
          <a:p>
            <a:pPr marL="201168" lvl="1" indent="0">
              <a:buNone/>
            </a:pPr>
            <a:r>
              <a:rPr lang="en-US" dirty="0">
                <a:latin typeface="Times New Roman" panose="02020603050405020304" pitchFamily="18" charset="0"/>
                <a:cs typeface="Times New Roman" panose="02020603050405020304" pitchFamily="18" charset="0"/>
              </a:rPr>
              <a:t>Several Localities Utilize Similar Method Currently Used By Franklin County (Chief’s Ranking)</a:t>
            </a:r>
          </a:p>
          <a:p>
            <a:pPr marL="201168" lvl="1" indent="0">
              <a:buNone/>
            </a:pPr>
            <a:r>
              <a:rPr lang="en-US" dirty="0">
                <a:latin typeface="Times New Roman" panose="02020603050405020304" pitchFamily="18" charset="0"/>
                <a:cs typeface="Times New Roman" panose="02020603050405020304" pitchFamily="18" charset="0"/>
              </a:rPr>
              <a:t>Several Localities Also Utilize Similar Methods As The NFPA/IAFC Method</a:t>
            </a:r>
          </a:p>
          <a:p>
            <a:pPr marL="201168"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6178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2E7FB6-4420-0B04-AE11-588D93F8B4A8}"/>
              </a:ext>
            </a:extLst>
          </p:cNvPr>
          <p:cNvSpPr/>
          <p:nvPr/>
        </p:nvSpPr>
        <p:spPr>
          <a:xfrm>
            <a:off x="0" y="5798820"/>
            <a:ext cx="4076700" cy="1059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0BE268DE-A966-CBEB-F135-7B8FCE4F5E82}"/>
              </a:ext>
            </a:extLst>
          </p:cNvPr>
          <p:cNvGraphicFramePr>
            <a:graphicFrameLocks noGrp="1"/>
          </p:cNvGraphicFramePr>
          <p:nvPr>
            <p:extLst>
              <p:ext uri="{D42A27DB-BD31-4B8C-83A1-F6EECF244321}">
                <p14:modId xmlns:p14="http://schemas.microsoft.com/office/powerpoint/2010/main" val="1542484255"/>
              </p:ext>
            </p:extLst>
          </p:nvPr>
        </p:nvGraphicFramePr>
        <p:xfrm>
          <a:off x="165370" y="184826"/>
          <a:ext cx="11945561" cy="6462533"/>
        </p:xfrm>
        <a:graphic>
          <a:graphicData uri="http://schemas.openxmlformats.org/drawingml/2006/table">
            <a:tbl>
              <a:tblPr/>
              <a:tblGrid>
                <a:gridCol w="1192428">
                  <a:extLst>
                    <a:ext uri="{9D8B030D-6E8A-4147-A177-3AD203B41FA5}">
                      <a16:colId xmlns:a16="http://schemas.microsoft.com/office/drawing/2014/main" val="3144963042"/>
                    </a:ext>
                  </a:extLst>
                </a:gridCol>
                <a:gridCol w="660094">
                  <a:extLst>
                    <a:ext uri="{9D8B030D-6E8A-4147-A177-3AD203B41FA5}">
                      <a16:colId xmlns:a16="http://schemas.microsoft.com/office/drawing/2014/main" val="3166807888"/>
                    </a:ext>
                  </a:extLst>
                </a:gridCol>
                <a:gridCol w="393927">
                  <a:extLst>
                    <a:ext uri="{9D8B030D-6E8A-4147-A177-3AD203B41FA5}">
                      <a16:colId xmlns:a16="http://schemas.microsoft.com/office/drawing/2014/main" val="3563946745"/>
                    </a:ext>
                  </a:extLst>
                </a:gridCol>
                <a:gridCol w="521687">
                  <a:extLst>
                    <a:ext uri="{9D8B030D-6E8A-4147-A177-3AD203B41FA5}">
                      <a16:colId xmlns:a16="http://schemas.microsoft.com/office/drawing/2014/main" val="3882407994"/>
                    </a:ext>
                  </a:extLst>
                </a:gridCol>
                <a:gridCol w="521687">
                  <a:extLst>
                    <a:ext uri="{9D8B030D-6E8A-4147-A177-3AD203B41FA5}">
                      <a16:colId xmlns:a16="http://schemas.microsoft.com/office/drawing/2014/main" val="2817893289"/>
                    </a:ext>
                  </a:extLst>
                </a:gridCol>
                <a:gridCol w="628152">
                  <a:extLst>
                    <a:ext uri="{9D8B030D-6E8A-4147-A177-3AD203B41FA5}">
                      <a16:colId xmlns:a16="http://schemas.microsoft.com/office/drawing/2014/main" val="2709880421"/>
                    </a:ext>
                  </a:extLst>
                </a:gridCol>
                <a:gridCol w="383280">
                  <a:extLst>
                    <a:ext uri="{9D8B030D-6E8A-4147-A177-3AD203B41FA5}">
                      <a16:colId xmlns:a16="http://schemas.microsoft.com/office/drawing/2014/main" val="3909957583"/>
                    </a:ext>
                  </a:extLst>
                </a:gridCol>
                <a:gridCol w="383280">
                  <a:extLst>
                    <a:ext uri="{9D8B030D-6E8A-4147-A177-3AD203B41FA5}">
                      <a16:colId xmlns:a16="http://schemas.microsoft.com/office/drawing/2014/main" val="2974307966"/>
                    </a:ext>
                  </a:extLst>
                </a:gridCol>
                <a:gridCol w="383280">
                  <a:extLst>
                    <a:ext uri="{9D8B030D-6E8A-4147-A177-3AD203B41FA5}">
                      <a16:colId xmlns:a16="http://schemas.microsoft.com/office/drawing/2014/main" val="1756432189"/>
                    </a:ext>
                  </a:extLst>
                </a:gridCol>
                <a:gridCol w="383280">
                  <a:extLst>
                    <a:ext uri="{9D8B030D-6E8A-4147-A177-3AD203B41FA5}">
                      <a16:colId xmlns:a16="http://schemas.microsoft.com/office/drawing/2014/main" val="3033369697"/>
                    </a:ext>
                  </a:extLst>
                </a:gridCol>
                <a:gridCol w="383280">
                  <a:extLst>
                    <a:ext uri="{9D8B030D-6E8A-4147-A177-3AD203B41FA5}">
                      <a16:colId xmlns:a16="http://schemas.microsoft.com/office/drawing/2014/main" val="1201222718"/>
                    </a:ext>
                  </a:extLst>
                </a:gridCol>
                <a:gridCol w="383280">
                  <a:extLst>
                    <a:ext uri="{9D8B030D-6E8A-4147-A177-3AD203B41FA5}">
                      <a16:colId xmlns:a16="http://schemas.microsoft.com/office/drawing/2014/main" val="3112997765"/>
                    </a:ext>
                  </a:extLst>
                </a:gridCol>
                <a:gridCol w="383280">
                  <a:extLst>
                    <a:ext uri="{9D8B030D-6E8A-4147-A177-3AD203B41FA5}">
                      <a16:colId xmlns:a16="http://schemas.microsoft.com/office/drawing/2014/main" val="2096993471"/>
                    </a:ext>
                  </a:extLst>
                </a:gridCol>
                <a:gridCol w="383280">
                  <a:extLst>
                    <a:ext uri="{9D8B030D-6E8A-4147-A177-3AD203B41FA5}">
                      <a16:colId xmlns:a16="http://schemas.microsoft.com/office/drawing/2014/main" val="2132089831"/>
                    </a:ext>
                  </a:extLst>
                </a:gridCol>
                <a:gridCol w="383280">
                  <a:extLst>
                    <a:ext uri="{9D8B030D-6E8A-4147-A177-3AD203B41FA5}">
                      <a16:colId xmlns:a16="http://schemas.microsoft.com/office/drawing/2014/main" val="440953496"/>
                    </a:ext>
                  </a:extLst>
                </a:gridCol>
                <a:gridCol w="383280">
                  <a:extLst>
                    <a:ext uri="{9D8B030D-6E8A-4147-A177-3AD203B41FA5}">
                      <a16:colId xmlns:a16="http://schemas.microsoft.com/office/drawing/2014/main" val="2850920022"/>
                    </a:ext>
                  </a:extLst>
                </a:gridCol>
                <a:gridCol w="383280">
                  <a:extLst>
                    <a:ext uri="{9D8B030D-6E8A-4147-A177-3AD203B41FA5}">
                      <a16:colId xmlns:a16="http://schemas.microsoft.com/office/drawing/2014/main" val="2627453460"/>
                    </a:ext>
                  </a:extLst>
                </a:gridCol>
                <a:gridCol w="383280">
                  <a:extLst>
                    <a:ext uri="{9D8B030D-6E8A-4147-A177-3AD203B41FA5}">
                      <a16:colId xmlns:a16="http://schemas.microsoft.com/office/drawing/2014/main" val="65531809"/>
                    </a:ext>
                  </a:extLst>
                </a:gridCol>
                <a:gridCol w="383280">
                  <a:extLst>
                    <a:ext uri="{9D8B030D-6E8A-4147-A177-3AD203B41FA5}">
                      <a16:colId xmlns:a16="http://schemas.microsoft.com/office/drawing/2014/main" val="1979139441"/>
                    </a:ext>
                  </a:extLst>
                </a:gridCol>
                <a:gridCol w="383280">
                  <a:extLst>
                    <a:ext uri="{9D8B030D-6E8A-4147-A177-3AD203B41FA5}">
                      <a16:colId xmlns:a16="http://schemas.microsoft.com/office/drawing/2014/main" val="362052911"/>
                    </a:ext>
                  </a:extLst>
                </a:gridCol>
                <a:gridCol w="383280">
                  <a:extLst>
                    <a:ext uri="{9D8B030D-6E8A-4147-A177-3AD203B41FA5}">
                      <a16:colId xmlns:a16="http://schemas.microsoft.com/office/drawing/2014/main" val="1040006574"/>
                    </a:ext>
                  </a:extLst>
                </a:gridCol>
                <a:gridCol w="383280">
                  <a:extLst>
                    <a:ext uri="{9D8B030D-6E8A-4147-A177-3AD203B41FA5}">
                      <a16:colId xmlns:a16="http://schemas.microsoft.com/office/drawing/2014/main" val="2537731290"/>
                    </a:ext>
                  </a:extLst>
                </a:gridCol>
                <a:gridCol w="361986">
                  <a:extLst>
                    <a:ext uri="{9D8B030D-6E8A-4147-A177-3AD203B41FA5}">
                      <a16:colId xmlns:a16="http://schemas.microsoft.com/office/drawing/2014/main" val="1054941463"/>
                    </a:ext>
                  </a:extLst>
                </a:gridCol>
                <a:gridCol w="383280">
                  <a:extLst>
                    <a:ext uri="{9D8B030D-6E8A-4147-A177-3AD203B41FA5}">
                      <a16:colId xmlns:a16="http://schemas.microsoft.com/office/drawing/2014/main" val="691253928"/>
                    </a:ext>
                  </a:extLst>
                </a:gridCol>
                <a:gridCol w="383280">
                  <a:extLst>
                    <a:ext uri="{9D8B030D-6E8A-4147-A177-3AD203B41FA5}">
                      <a16:colId xmlns:a16="http://schemas.microsoft.com/office/drawing/2014/main" val="2792945062"/>
                    </a:ext>
                  </a:extLst>
                </a:gridCol>
                <a:gridCol w="383280">
                  <a:extLst>
                    <a:ext uri="{9D8B030D-6E8A-4147-A177-3AD203B41FA5}">
                      <a16:colId xmlns:a16="http://schemas.microsoft.com/office/drawing/2014/main" val="2347546509"/>
                    </a:ext>
                  </a:extLst>
                </a:gridCol>
                <a:gridCol w="383280">
                  <a:extLst>
                    <a:ext uri="{9D8B030D-6E8A-4147-A177-3AD203B41FA5}">
                      <a16:colId xmlns:a16="http://schemas.microsoft.com/office/drawing/2014/main" val="1418863899"/>
                    </a:ext>
                  </a:extLst>
                </a:gridCol>
              </a:tblGrid>
              <a:tr h="207972">
                <a:tc>
                  <a:txBody>
                    <a:bodyPr/>
                    <a:lstStyle/>
                    <a:p>
                      <a:pPr algn="ctr" fontAlgn="b"/>
                      <a:r>
                        <a:rPr lang="en-US" sz="800" b="1" i="0" u="none" strike="noStrike" dirty="0">
                          <a:solidFill>
                            <a:srgbClr val="000000"/>
                          </a:solidFill>
                          <a:effectLst/>
                          <a:latin typeface="Calibri" panose="020F0502020204030204" pitchFamily="34" charset="0"/>
                        </a:rPr>
                        <a:t>Department</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Unit #</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1" i="0" u="none" strike="noStrike">
                          <a:solidFill>
                            <a:srgbClr val="000000"/>
                          </a:solidFill>
                          <a:effectLst/>
                          <a:latin typeface="Calibri" panose="020F0502020204030204" pitchFamily="34" charset="0"/>
                        </a:rPr>
                        <a:t>Year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Mileage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Engine Hours</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Vehicle Type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2024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2027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2031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2038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2039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2040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2041</a:t>
                      </a:r>
                    </a:p>
                  </a:txBody>
                  <a:tcPr marL="2845" marR="2845" marT="284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4597348"/>
                  </a:ext>
                </a:extLst>
              </a:tr>
              <a:tr h="102385">
                <a:tc>
                  <a:txBody>
                    <a:bodyPr/>
                    <a:lstStyle/>
                    <a:p>
                      <a:pPr algn="l" fontAlgn="b"/>
                      <a:r>
                        <a:rPr lang="en-US" sz="700" b="0" i="0" u="none" strike="noStrike">
                          <a:solidFill>
                            <a:srgbClr val="000000"/>
                          </a:solidFill>
                          <a:effectLst/>
                          <a:latin typeface="Calibri" panose="020F0502020204030204" pitchFamily="34" charset="0"/>
                        </a:rPr>
                        <a:t>Ferrum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7567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dirty="0">
                          <a:solidFill>
                            <a:srgbClr val="000000"/>
                          </a:solidFill>
                          <a:effectLst/>
                          <a:latin typeface="Calibri" panose="020F0502020204030204" pitchFamily="34" charset="0"/>
                        </a:rPr>
                        <a:t>25.7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dirty="0">
                          <a:solidFill>
                            <a:srgbClr val="000000"/>
                          </a:solidFill>
                          <a:effectLst/>
                          <a:latin typeface="Calibri" panose="020F0502020204030204" pitchFamily="34" charset="0"/>
                        </a:rPr>
                        <a:t>27.6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dirty="0">
                          <a:solidFill>
                            <a:srgbClr val="000000"/>
                          </a:solidFill>
                          <a:effectLst/>
                          <a:latin typeface="Calibri" panose="020F0502020204030204" pitchFamily="34" charset="0"/>
                        </a:rPr>
                        <a:t>29.5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66195295"/>
                  </a:ext>
                </a:extLst>
              </a:tr>
              <a:tr h="102385">
                <a:tc>
                  <a:txBody>
                    <a:bodyPr/>
                    <a:lstStyle/>
                    <a:p>
                      <a:pPr algn="l" fontAlgn="b"/>
                      <a:r>
                        <a:rPr lang="en-US" sz="700" b="0" i="0" u="none" strike="noStrike">
                          <a:solidFill>
                            <a:srgbClr val="000000"/>
                          </a:solidFill>
                          <a:effectLst/>
                          <a:latin typeface="Calibri" panose="020F0502020204030204" pitchFamily="34" charset="0"/>
                        </a:rPr>
                        <a:t>Ferrum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 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4055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34799891"/>
                  </a:ext>
                </a:extLst>
              </a:tr>
              <a:tr h="102385">
                <a:tc>
                  <a:txBody>
                    <a:bodyPr/>
                    <a:lstStyle/>
                    <a:p>
                      <a:pPr algn="l" fontAlgn="b"/>
                      <a:r>
                        <a:rPr lang="en-US" sz="700" b="0" i="0" u="none" strike="noStrike">
                          <a:solidFill>
                            <a:srgbClr val="000000"/>
                          </a:solidFill>
                          <a:effectLst/>
                          <a:latin typeface="Calibri" panose="020F0502020204030204" pitchFamily="34" charset="0"/>
                        </a:rPr>
                        <a:t>Ferrum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32414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2191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02755062"/>
                  </a:ext>
                </a:extLst>
              </a:tr>
              <a:tr h="102385">
                <a:tc>
                  <a:txBody>
                    <a:bodyPr/>
                    <a:lstStyle/>
                    <a:p>
                      <a:pPr algn="l" fontAlgn="b"/>
                      <a:r>
                        <a:rPr lang="en-US" sz="700" b="0" i="0" u="none" strike="noStrike">
                          <a:solidFill>
                            <a:srgbClr val="000000"/>
                          </a:solidFill>
                          <a:effectLst/>
                          <a:latin typeface="Calibri" panose="020F0502020204030204" pitchFamily="34" charset="0"/>
                        </a:rPr>
                        <a:t>Ferrum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Crash 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16986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Crash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77808160"/>
                  </a:ext>
                </a:extLst>
              </a:tr>
              <a:tr h="102385">
                <a:tc>
                  <a:txBody>
                    <a:bodyPr/>
                    <a:lstStyle/>
                    <a:p>
                      <a:pPr algn="l" fontAlgn="b"/>
                      <a:r>
                        <a:rPr lang="en-US" sz="700" b="0" i="0" u="none" strike="noStrike">
                          <a:solidFill>
                            <a:srgbClr val="000000"/>
                          </a:solidFill>
                          <a:effectLst/>
                          <a:latin typeface="Calibri" panose="020F0502020204030204" pitchFamily="34" charset="0"/>
                        </a:rPr>
                        <a:t>Ferrum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3A</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29571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67289520"/>
                  </a:ext>
                </a:extLst>
              </a:tr>
              <a:tr h="102385">
                <a:tc>
                  <a:txBody>
                    <a:bodyPr/>
                    <a:lstStyle/>
                    <a:p>
                      <a:pPr algn="l" fontAlgn="b"/>
                      <a:r>
                        <a:rPr lang="en-US" sz="700" b="0" i="0" u="none" strike="noStrike">
                          <a:solidFill>
                            <a:srgbClr val="000000"/>
                          </a:solidFill>
                          <a:effectLst/>
                          <a:latin typeface="Calibri" panose="020F0502020204030204" pitchFamily="34" charset="0"/>
                        </a:rPr>
                        <a:t>Ferrum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Unit 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166959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Unit</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28190511"/>
                  </a:ext>
                </a:extLst>
              </a:tr>
              <a:tr h="102385">
                <a:tc>
                  <a:txBody>
                    <a:bodyPr/>
                    <a:lstStyle/>
                    <a:p>
                      <a:pPr algn="l" fontAlgn="b"/>
                      <a:r>
                        <a:rPr lang="en-US" sz="700" b="0" i="0" u="none" strike="noStrike">
                          <a:solidFill>
                            <a:srgbClr val="000000"/>
                          </a:solidFill>
                          <a:effectLst/>
                          <a:latin typeface="Calibri" panose="020F0502020204030204" pitchFamily="34" charset="0"/>
                        </a:rPr>
                        <a:t>Glade Hill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 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12883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422946667"/>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 Engine 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33436581"/>
                  </a:ext>
                </a:extLst>
              </a:tr>
              <a:tr h="102385">
                <a:tc>
                  <a:txBody>
                    <a:bodyPr/>
                    <a:lstStyle/>
                    <a:p>
                      <a:pPr algn="l" fontAlgn="b"/>
                      <a:r>
                        <a:rPr lang="en-US" sz="700" b="0" i="0" u="none" strike="noStrike">
                          <a:solidFill>
                            <a:srgbClr val="000000"/>
                          </a:solidFill>
                          <a:effectLst/>
                          <a:latin typeface="Calibri" panose="020F0502020204030204" pitchFamily="34" charset="0"/>
                        </a:rPr>
                        <a:t>Glade Hill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32312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1838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182995250"/>
                  </a:ext>
                </a:extLst>
              </a:tr>
              <a:tr h="102385">
                <a:tc>
                  <a:txBody>
                    <a:bodyPr/>
                    <a:lstStyle/>
                    <a:p>
                      <a:pPr algn="l" fontAlgn="b"/>
                      <a:r>
                        <a:rPr lang="en-US" sz="700" b="0" i="0" u="none" strike="noStrike">
                          <a:solidFill>
                            <a:srgbClr val="000000"/>
                          </a:solidFill>
                          <a:effectLst/>
                          <a:latin typeface="Calibri" panose="020F0502020204030204" pitchFamily="34" charset="0"/>
                        </a:rPr>
                        <a:t>Glade Hill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8047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30992456"/>
                  </a:ext>
                </a:extLst>
              </a:tr>
              <a:tr h="102385">
                <a:tc>
                  <a:txBody>
                    <a:bodyPr/>
                    <a:lstStyle/>
                    <a:p>
                      <a:pPr algn="l" fontAlgn="b"/>
                      <a:r>
                        <a:rPr lang="en-US" sz="700" b="0" i="0" u="none" strike="noStrike">
                          <a:solidFill>
                            <a:srgbClr val="000000"/>
                          </a:solidFill>
                          <a:effectLst/>
                          <a:latin typeface="Calibri" panose="020F0502020204030204" pitchFamily="34" charset="0"/>
                        </a:rPr>
                        <a:t>Glade Hill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4B</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16278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934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842817885"/>
                  </a:ext>
                </a:extLst>
              </a:tr>
              <a:tr h="102385">
                <a:tc>
                  <a:txBody>
                    <a:bodyPr/>
                    <a:lstStyle/>
                    <a:p>
                      <a:pPr algn="l" fontAlgn="b"/>
                      <a:r>
                        <a:rPr lang="en-US" sz="700" b="0" i="0" u="none" strike="noStrike">
                          <a:solidFill>
                            <a:srgbClr val="000000"/>
                          </a:solidFill>
                          <a:effectLst/>
                          <a:latin typeface="Calibri" panose="020F0502020204030204" pitchFamily="34" charset="0"/>
                        </a:rPr>
                        <a:t>Glade Hill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 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6247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87868070"/>
                  </a:ext>
                </a:extLst>
              </a:tr>
              <a:tr h="102385">
                <a:tc>
                  <a:txBody>
                    <a:bodyPr/>
                    <a:lstStyle/>
                    <a:p>
                      <a:pPr algn="l" fontAlgn="b"/>
                      <a:r>
                        <a:rPr lang="en-US" sz="700" b="0" i="0" u="none" strike="noStrike">
                          <a:solidFill>
                            <a:srgbClr val="000000"/>
                          </a:solidFill>
                          <a:effectLst/>
                          <a:latin typeface="Calibri" panose="020F0502020204030204" pitchFamily="34" charset="0"/>
                        </a:rPr>
                        <a:t>Callaway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 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8139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54922918"/>
                  </a:ext>
                </a:extLst>
              </a:tr>
              <a:tr h="102385">
                <a:tc>
                  <a:txBody>
                    <a:bodyPr/>
                    <a:lstStyle/>
                    <a:p>
                      <a:pPr algn="l" fontAlgn="b"/>
                      <a:r>
                        <a:rPr lang="en-US" sz="700" b="0" i="0" u="none" strike="noStrike">
                          <a:solidFill>
                            <a:srgbClr val="000000"/>
                          </a:solidFill>
                          <a:effectLst/>
                          <a:latin typeface="Calibri" panose="020F0502020204030204" pitchFamily="34" charset="0"/>
                        </a:rPr>
                        <a:t>Callaway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Calibri" panose="020F0502020204030204" pitchFamily="34" charset="0"/>
                        </a:rPr>
                        <a:t>Brush 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4344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62702962"/>
                  </a:ext>
                </a:extLst>
              </a:tr>
              <a:tr h="102385">
                <a:tc>
                  <a:txBody>
                    <a:bodyPr/>
                    <a:lstStyle/>
                    <a:p>
                      <a:pPr algn="l" fontAlgn="b"/>
                      <a:r>
                        <a:rPr lang="en-US" sz="700" b="0" i="0" u="none" strike="noStrike">
                          <a:solidFill>
                            <a:srgbClr val="000000"/>
                          </a:solidFill>
                          <a:effectLst/>
                          <a:latin typeface="Calibri" panose="020F0502020204030204" pitchFamily="34" charset="0"/>
                        </a:rPr>
                        <a:t>Callaway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30201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2106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695640929"/>
                  </a:ext>
                </a:extLst>
              </a:tr>
              <a:tr h="102385">
                <a:tc>
                  <a:txBody>
                    <a:bodyPr/>
                    <a:lstStyle/>
                    <a:p>
                      <a:pPr algn="l" fontAlgn="b"/>
                      <a:r>
                        <a:rPr lang="en-US" sz="700" b="0" i="0" u="none" strike="noStrike">
                          <a:solidFill>
                            <a:srgbClr val="000000"/>
                          </a:solidFill>
                          <a:effectLst/>
                          <a:latin typeface="Calibri" panose="020F0502020204030204" pitchFamily="34" charset="0"/>
                        </a:rPr>
                        <a:t>Callaway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5B</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15996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908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27690312"/>
                  </a:ext>
                </a:extLst>
              </a:tr>
              <a:tr h="102385">
                <a:tc>
                  <a:txBody>
                    <a:bodyPr/>
                    <a:lstStyle/>
                    <a:p>
                      <a:pPr algn="l" fontAlgn="b"/>
                      <a:r>
                        <a:rPr lang="en-US" sz="700" b="0" i="0" u="none" strike="noStrike">
                          <a:solidFill>
                            <a:srgbClr val="000000"/>
                          </a:solidFill>
                          <a:effectLst/>
                          <a:latin typeface="Calibri" panose="020F0502020204030204" pitchFamily="34" charset="0"/>
                        </a:rPr>
                        <a:t>Callaway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Attack 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6249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Attack</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51530598"/>
                  </a:ext>
                </a:extLst>
              </a:tr>
              <a:tr h="102385">
                <a:tc>
                  <a:txBody>
                    <a:bodyPr/>
                    <a:lstStyle/>
                    <a:p>
                      <a:pPr algn="l" fontAlgn="b"/>
                      <a:r>
                        <a:rPr lang="en-US" sz="700" b="0" i="0" u="none" strike="noStrike">
                          <a:solidFill>
                            <a:srgbClr val="000000"/>
                          </a:solidFill>
                          <a:effectLst/>
                          <a:latin typeface="Calibri" panose="020F0502020204030204" pitchFamily="34" charset="0"/>
                        </a:rPr>
                        <a:t>Callaway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9522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37578398"/>
                  </a:ext>
                </a:extLst>
              </a:tr>
              <a:tr h="102385">
                <a:tc>
                  <a:txBody>
                    <a:bodyPr/>
                    <a:lstStyle/>
                    <a:p>
                      <a:pPr algn="l" fontAlgn="b"/>
                      <a:r>
                        <a:rPr lang="en-US" sz="700" b="0" i="0" u="none" strike="noStrike">
                          <a:solidFill>
                            <a:srgbClr val="000000"/>
                          </a:solidFill>
                          <a:effectLst/>
                          <a:latin typeface="Calibri" panose="020F0502020204030204" pitchFamily="34" charset="0"/>
                        </a:rPr>
                        <a:t>Snow Creek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16342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22.7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354844474"/>
                  </a:ext>
                </a:extLst>
              </a:tr>
              <a:tr h="102385">
                <a:tc>
                  <a:txBody>
                    <a:bodyPr/>
                    <a:lstStyle/>
                    <a:p>
                      <a:pPr algn="l" fontAlgn="b"/>
                      <a:r>
                        <a:rPr lang="en-US" sz="700" b="0" i="0" u="none" strike="noStrike">
                          <a:solidFill>
                            <a:srgbClr val="000000"/>
                          </a:solidFill>
                          <a:effectLst/>
                          <a:latin typeface="Calibri" panose="020F0502020204030204" pitchFamily="34" charset="0"/>
                        </a:rPr>
                        <a:t>Snow Creek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16434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71717110"/>
                  </a:ext>
                </a:extLst>
              </a:tr>
              <a:tr h="102385">
                <a:tc>
                  <a:txBody>
                    <a:bodyPr/>
                    <a:lstStyle/>
                    <a:p>
                      <a:pPr algn="l" fontAlgn="b"/>
                      <a:r>
                        <a:rPr lang="en-US" sz="700" b="0" i="0" u="none" strike="noStrike">
                          <a:solidFill>
                            <a:srgbClr val="000000"/>
                          </a:solidFill>
                          <a:effectLst/>
                          <a:latin typeface="Calibri" panose="020F0502020204030204" pitchFamily="34" charset="0"/>
                        </a:rPr>
                        <a:t>Snow Creek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6B</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2537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17359724"/>
                  </a:ext>
                </a:extLst>
              </a:tr>
              <a:tr h="102385">
                <a:tc>
                  <a:txBody>
                    <a:bodyPr/>
                    <a:lstStyle/>
                    <a:p>
                      <a:pPr algn="l" fontAlgn="b"/>
                      <a:r>
                        <a:rPr lang="en-US" sz="700" b="0" i="0" u="none" strike="noStrike">
                          <a:solidFill>
                            <a:srgbClr val="000000"/>
                          </a:solidFill>
                          <a:effectLst/>
                          <a:latin typeface="Calibri" panose="020F0502020204030204" pitchFamily="34" charset="0"/>
                        </a:rPr>
                        <a:t>Snow Creek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 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7112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47659527"/>
                  </a:ext>
                </a:extLst>
              </a:tr>
              <a:tr h="102385">
                <a:tc>
                  <a:txBody>
                    <a:bodyPr/>
                    <a:lstStyle/>
                    <a:p>
                      <a:pPr algn="l" fontAlgn="b"/>
                      <a:r>
                        <a:rPr lang="en-US" sz="700" b="0" i="0" u="none" strike="noStrike">
                          <a:solidFill>
                            <a:srgbClr val="000000"/>
                          </a:solidFill>
                          <a:effectLst/>
                          <a:latin typeface="Calibri" panose="020F0502020204030204" pitchFamily="34" charset="0"/>
                        </a:rPr>
                        <a:t>Boones Mill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Tower 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4679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Tower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98288814"/>
                  </a:ext>
                </a:extLst>
              </a:tr>
              <a:tr h="102385">
                <a:tc>
                  <a:txBody>
                    <a:bodyPr/>
                    <a:lstStyle/>
                    <a:p>
                      <a:pPr algn="l" fontAlgn="b"/>
                      <a:r>
                        <a:rPr lang="en-US" sz="700" b="0" i="0" u="none" strike="noStrike">
                          <a:solidFill>
                            <a:srgbClr val="000000"/>
                          </a:solidFill>
                          <a:effectLst/>
                          <a:latin typeface="Calibri" panose="020F0502020204030204" pitchFamily="34" charset="0"/>
                        </a:rPr>
                        <a:t>Boones Mill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29688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2122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88941684"/>
                  </a:ext>
                </a:extLst>
              </a:tr>
              <a:tr h="102385">
                <a:tc>
                  <a:txBody>
                    <a:bodyPr/>
                    <a:lstStyle/>
                    <a:p>
                      <a:pPr algn="l" fontAlgn="b"/>
                      <a:r>
                        <a:rPr lang="en-US" sz="700" b="0" i="0" u="none" strike="noStrike">
                          <a:solidFill>
                            <a:srgbClr val="000000"/>
                          </a:solidFill>
                          <a:effectLst/>
                          <a:latin typeface="Calibri" panose="020F0502020204030204" pitchFamily="34" charset="0"/>
                        </a:rPr>
                        <a:t>Boones Mill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 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13717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237815032"/>
                  </a:ext>
                </a:extLst>
              </a:tr>
              <a:tr h="102385">
                <a:tc>
                  <a:txBody>
                    <a:bodyPr/>
                    <a:lstStyle/>
                    <a:p>
                      <a:pPr algn="l" fontAlgn="b"/>
                      <a:r>
                        <a:rPr lang="en-US" sz="700" b="0" i="0" u="none" strike="noStrike">
                          <a:solidFill>
                            <a:srgbClr val="000000"/>
                          </a:solidFill>
                          <a:effectLst/>
                          <a:latin typeface="Calibri" panose="020F0502020204030204" pitchFamily="34" charset="0"/>
                        </a:rPr>
                        <a:t>Boones Mill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Pumper 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23132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1156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Pumper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235277674"/>
                  </a:ext>
                </a:extLst>
              </a:tr>
              <a:tr h="102385">
                <a:tc>
                  <a:txBody>
                    <a:bodyPr/>
                    <a:lstStyle/>
                    <a:p>
                      <a:pPr algn="l" fontAlgn="b"/>
                      <a:r>
                        <a:rPr lang="en-US" sz="700" b="0" i="0" u="none" strike="noStrike">
                          <a:solidFill>
                            <a:srgbClr val="000000"/>
                          </a:solidFill>
                          <a:effectLst/>
                          <a:latin typeface="Calibri" panose="020F0502020204030204" pitchFamily="34" charset="0"/>
                        </a:rPr>
                        <a:t>Boones Mill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14762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915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64564516"/>
                  </a:ext>
                </a:extLst>
              </a:tr>
              <a:tr h="102385">
                <a:tc>
                  <a:txBody>
                    <a:bodyPr/>
                    <a:lstStyle/>
                    <a:p>
                      <a:pPr algn="l" fontAlgn="b"/>
                      <a:r>
                        <a:rPr lang="en-US" sz="700" b="0" i="0" u="none" strike="noStrike">
                          <a:solidFill>
                            <a:srgbClr val="000000"/>
                          </a:solidFill>
                          <a:effectLst/>
                          <a:latin typeface="Calibri" panose="020F0502020204030204" pitchFamily="34" charset="0"/>
                        </a:rPr>
                        <a:t>Boones Mill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Rescue 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14137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Rescue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31181777"/>
                  </a:ext>
                </a:extLst>
              </a:tr>
              <a:tr h="102385">
                <a:tc>
                  <a:txBody>
                    <a:bodyPr/>
                    <a:lstStyle/>
                    <a:p>
                      <a:pPr algn="l" fontAlgn="b"/>
                      <a:r>
                        <a:rPr lang="en-US" sz="700" b="0" i="0" u="none" strike="noStrike">
                          <a:solidFill>
                            <a:srgbClr val="000000"/>
                          </a:solidFill>
                          <a:effectLst/>
                          <a:latin typeface="Calibri" panose="020F0502020204030204" pitchFamily="34" charset="0"/>
                        </a:rPr>
                        <a:t>Boones Mill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 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151390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3727502"/>
                  </a:ext>
                </a:extLst>
              </a:tr>
              <a:tr h="102385">
                <a:tc>
                  <a:txBody>
                    <a:bodyPr/>
                    <a:lstStyle/>
                    <a:p>
                      <a:pPr algn="l" fontAlgn="b"/>
                      <a:r>
                        <a:rPr lang="en-US" sz="700" b="0" i="0" u="none" strike="noStrike">
                          <a:solidFill>
                            <a:srgbClr val="000000"/>
                          </a:solidFill>
                          <a:effectLst/>
                          <a:latin typeface="Calibri" panose="020F0502020204030204" pitchFamily="34" charset="0"/>
                        </a:rPr>
                        <a:t>Henry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 Engine 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38072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431088231"/>
                  </a:ext>
                </a:extLst>
              </a:tr>
              <a:tr h="102385">
                <a:tc>
                  <a:txBody>
                    <a:bodyPr/>
                    <a:lstStyle/>
                    <a:p>
                      <a:pPr algn="l" fontAlgn="b"/>
                      <a:r>
                        <a:rPr lang="en-US" sz="700" b="0" i="0" u="none" strike="noStrike">
                          <a:solidFill>
                            <a:srgbClr val="000000"/>
                          </a:solidFill>
                          <a:effectLst/>
                          <a:latin typeface="Calibri" panose="020F0502020204030204" pitchFamily="34" charset="0"/>
                        </a:rPr>
                        <a:t>Fork Mountain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6075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02681865"/>
                  </a:ext>
                </a:extLst>
              </a:tr>
              <a:tr h="102385">
                <a:tc>
                  <a:txBody>
                    <a:bodyPr/>
                    <a:lstStyle/>
                    <a:p>
                      <a:pPr algn="l" fontAlgn="b"/>
                      <a:r>
                        <a:rPr lang="en-US" sz="700" b="0" i="0" u="none" strike="noStrike">
                          <a:solidFill>
                            <a:srgbClr val="000000"/>
                          </a:solidFill>
                          <a:effectLst/>
                          <a:latin typeface="Calibri" panose="020F0502020204030204" pitchFamily="34" charset="0"/>
                        </a:rPr>
                        <a:t>Fork Mountain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 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11206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66622291"/>
                  </a:ext>
                </a:extLst>
              </a:tr>
              <a:tr h="102385">
                <a:tc>
                  <a:txBody>
                    <a:bodyPr/>
                    <a:lstStyle/>
                    <a:p>
                      <a:pPr algn="l" fontAlgn="b"/>
                      <a:r>
                        <a:rPr lang="en-US" sz="700" b="0" i="0" u="none" strike="noStrike">
                          <a:solidFill>
                            <a:srgbClr val="000000"/>
                          </a:solidFill>
                          <a:effectLst/>
                          <a:latin typeface="Calibri" panose="020F0502020204030204" pitchFamily="34" charset="0"/>
                        </a:rPr>
                        <a:t>Fork Mountain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10758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834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71312983"/>
                  </a:ext>
                </a:extLst>
              </a:tr>
              <a:tr h="102385">
                <a:tc>
                  <a:txBody>
                    <a:bodyPr/>
                    <a:lstStyle/>
                    <a:p>
                      <a:pPr algn="l" fontAlgn="b"/>
                      <a:r>
                        <a:rPr lang="en-US" sz="700" b="0" i="0" u="none" strike="noStrike">
                          <a:solidFill>
                            <a:srgbClr val="000000"/>
                          </a:solidFill>
                          <a:effectLst/>
                          <a:latin typeface="Calibri" panose="020F0502020204030204" pitchFamily="34" charset="0"/>
                        </a:rPr>
                        <a:t>Burnt Chimney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17244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1335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20099639"/>
                  </a:ext>
                </a:extLst>
              </a:tr>
              <a:tr h="102385">
                <a:tc>
                  <a:txBody>
                    <a:bodyPr/>
                    <a:lstStyle/>
                    <a:p>
                      <a:pPr algn="l" fontAlgn="b"/>
                      <a:r>
                        <a:rPr lang="en-US" sz="700" b="0" i="0" u="none" strike="noStrike">
                          <a:solidFill>
                            <a:srgbClr val="000000"/>
                          </a:solidFill>
                          <a:effectLst/>
                          <a:latin typeface="Calibri" panose="020F0502020204030204" pitchFamily="34" charset="0"/>
                        </a:rPr>
                        <a:t>Burnt Chimney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37332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1561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3246570"/>
                  </a:ext>
                </a:extLst>
              </a:tr>
              <a:tr h="102385">
                <a:tc>
                  <a:txBody>
                    <a:bodyPr/>
                    <a:lstStyle/>
                    <a:p>
                      <a:pPr algn="l" fontAlgn="b"/>
                      <a:r>
                        <a:rPr lang="en-US" sz="700" b="0" i="0" u="none" strike="noStrike">
                          <a:solidFill>
                            <a:srgbClr val="000000"/>
                          </a:solidFill>
                          <a:effectLst/>
                          <a:latin typeface="Calibri" panose="020F0502020204030204" pitchFamily="34" charset="0"/>
                        </a:rPr>
                        <a:t>Burnt Chimney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Attack 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20148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Attack</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78506711"/>
                  </a:ext>
                </a:extLst>
              </a:tr>
              <a:tr h="102385">
                <a:tc>
                  <a:txBody>
                    <a:bodyPr/>
                    <a:lstStyle/>
                    <a:p>
                      <a:pPr algn="l" fontAlgn="b"/>
                      <a:r>
                        <a:rPr lang="en-US" sz="700" b="0" i="0" u="none" strike="noStrike">
                          <a:solidFill>
                            <a:srgbClr val="000000"/>
                          </a:solidFill>
                          <a:effectLst/>
                          <a:latin typeface="Calibri" panose="020F0502020204030204" pitchFamily="34" charset="0"/>
                        </a:rPr>
                        <a:t>Burnt Chimney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 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9897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3942717"/>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Attack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8390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Attack</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93724169"/>
                  </a:ext>
                </a:extLst>
              </a:tr>
              <a:tr h="191973">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Mini Pumper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16162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Mini Pumper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22337442"/>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21114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1164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28421900"/>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Command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12935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Unit</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238670194"/>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Dive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63518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Dive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72794424"/>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Ladder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4513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Ladder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31958690"/>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100842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Utility</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21.8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56.2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70.0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73.4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76.9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80.3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87.2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87.2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90.6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0980573"/>
                  </a:ext>
                </a:extLst>
              </a:tr>
              <a:tr h="102385">
                <a:tc>
                  <a:txBody>
                    <a:bodyPr/>
                    <a:lstStyle/>
                    <a:p>
                      <a:pPr algn="l" fontAlgn="b"/>
                      <a:r>
                        <a:rPr lang="en-US" sz="700" b="0" i="0" u="none" strike="noStrike">
                          <a:solidFill>
                            <a:srgbClr val="000000"/>
                          </a:solidFill>
                          <a:effectLst/>
                          <a:latin typeface="Calibri" panose="020F0502020204030204" pitchFamily="34" charset="0"/>
                        </a:rPr>
                        <a:t>Henry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 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4559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Brush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28.9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55567799"/>
                  </a:ext>
                </a:extLst>
              </a:tr>
              <a:tr h="102385">
                <a:tc>
                  <a:txBody>
                    <a:bodyPr/>
                    <a:lstStyle/>
                    <a:p>
                      <a:pPr algn="l" fontAlgn="b"/>
                      <a:r>
                        <a:rPr lang="en-US" sz="700" b="0" i="0" u="none" strike="noStrike">
                          <a:solidFill>
                            <a:srgbClr val="000000"/>
                          </a:solidFill>
                          <a:effectLst/>
                          <a:latin typeface="Calibri" panose="020F0502020204030204" pitchFamily="34" charset="0"/>
                        </a:rPr>
                        <a:t>Henry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Response 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123527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Response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67.8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49894602"/>
                  </a:ext>
                </a:extLst>
              </a:tr>
              <a:tr h="102385">
                <a:tc>
                  <a:txBody>
                    <a:bodyPr/>
                    <a:lstStyle/>
                    <a:p>
                      <a:pPr algn="l" fontAlgn="b"/>
                      <a:r>
                        <a:rPr lang="en-US" sz="700" b="0" i="0" u="none" strike="noStrike">
                          <a:solidFill>
                            <a:srgbClr val="000000"/>
                          </a:solidFill>
                          <a:effectLst/>
                          <a:latin typeface="Calibri" panose="020F0502020204030204" pitchFamily="34" charset="0"/>
                        </a:rPr>
                        <a:t>Henry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18481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1427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36.6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52.4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55.2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14934229"/>
                  </a:ext>
                </a:extLst>
              </a:tr>
              <a:tr h="102385">
                <a:tc>
                  <a:txBody>
                    <a:bodyPr/>
                    <a:lstStyle/>
                    <a:p>
                      <a:pPr algn="l" fontAlgn="b"/>
                      <a:r>
                        <a:rPr lang="en-US" sz="700" b="0" i="0" u="none" strike="noStrike">
                          <a:solidFill>
                            <a:srgbClr val="000000"/>
                          </a:solidFill>
                          <a:effectLst/>
                          <a:latin typeface="Calibri" panose="020F0502020204030204" pitchFamily="34" charset="0"/>
                        </a:rPr>
                        <a:t>Henry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 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21454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1204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26.4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77928806"/>
                  </a:ext>
                </a:extLst>
              </a:tr>
              <a:tr h="102385">
                <a:tc>
                  <a:txBody>
                    <a:bodyPr/>
                    <a:lstStyle/>
                    <a:p>
                      <a:pPr algn="l" fontAlgn="b"/>
                      <a:r>
                        <a:rPr lang="en-US" sz="700" b="0" i="0" u="none" strike="noStrike">
                          <a:solidFill>
                            <a:srgbClr val="000000"/>
                          </a:solidFill>
                          <a:effectLst/>
                          <a:latin typeface="Calibri" panose="020F0502020204030204" pitchFamily="34" charset="0"/>
                        </a:rPr>
                        <a:t>Henry Fire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Crash 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1999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1650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Crash</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29.4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868875805"/>
                  </a:ext>
                </a:extLst>
              </a:tr>
              <a:tr h="102385">
                <a:tc>
                  <a:txBody>
                    <a:bodyPr/>
                    <a:lstStyle/>
                    <a:p>
                      <a:pPr algn="l" fontAlgn="b"/>
                      <a:r>
                        <a:rPr lang="en-US" sz="700" b="0" i="0" u="none" strike="noStrike">
                          <a:solidFill>
                            <a:srgbClr val="000000"/>
                          </a:solidFill>
                          <a:effectLst/>
                          <a:latin typeface="Calibri" panose="020F0502020204030204" pitchFamily="34" charset="0"/>
                        </a:rPr>
                        <a:t>Weslake</a:t>
                      </a:r>
                    </a:p>
                  </a:txBody>
                  <a:tcPr marL="2845" marR="2845" marT="284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24991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23.9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24.8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25.7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27.4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Calibri" panose="020F0502020204030204" pitchFamily="34" charset="0"/>
                        </a:rPr>
                        <a:t>28.2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29.1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31.7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32.6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33.4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35.1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37.7</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60042696"/>
                  </a:ext>
                </a:extLst>
              </a:tr>
              <a:tr h="102385">
                <a:tc>
                  <a:txBody>
                    <a:bodyPr/>
                    <a:lstStyle/>
                    <a:p>
                      <a:pPr algn="l" fontAlgn="b"/>
                      <a:r>
                        <a:rPr lang="en-US" sz="700" b="0" i="0" u="none" strike="noStrike">
                          <a:solidFill>
                            <a:srgbClr val="000000"/>
                          </a:solidFill>
                          <a:effectLst/>
                          <a:latin typeface="Calibri" panose="020F0502020204030204" pitchFamily="34" charset="0"/>
                        </a:rPr>
                        <a:t>Scruggs Fire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Unit 10*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Unit</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18.8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47010938"/>
                  </a:ext>
                </a:extLst>
              </a:tr>
              <a:tr h="102385">
                <a:tc>
                  <a:txBody>
                    <a:bodyPr/>
                    <a:lstStyle/>
                    <a:p>
                      <a:pPr algn="l" fontAlgn="b"/>
                      <a:r>
                        <a:rPr lang="en-US" sz="700" b="0" i="0" u="none" strike="noStrike">
                          <a:solidFill>
                            <a:srgbClr val="000000"/>
                          </a:solidFill>
                          <a:effectLst/>
                          <a:latin typeface="Calibri" panose="020F0502020204030204" pitchFamily="34" charset="0"/>
                        </a:rPr>
                        <a:t>Ferrum </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 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1,456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Engine</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63018378"/>
                  </a:ext>
                </a:extLst>
              </a:tr>
              <a:tr h="102385">
                <a:tc>
                  <a:txBody>
                    <a:bodyPr/>
                    <a:lstStyle/>
                    <a:p>
                      <a:pPr algn="l" fontAlgn="b"/>
                      <a:r>
                        <a:rPr lang="en-US" sz="700" b="0" i="0" u="none" strike="noStrike">
                          <a:solidFill>
                            <a:srgbClr val="000000"/>
                          </a:solidFill>
                          <a:effectLst/>
                          <a:latin typeface="Calibri" panose="020F0502020204030204" pitchFamily="34" charset="0"/>
                        </a:rPr>
                        <a:t>Snow Creek</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T6B</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2022</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1456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64127720"/>
                  </a:ext>
                </a:extLst>
              </a:tr>
              <a:tr h="102385">
                <a:tc>
                  <a:txBody>
                    <a:bodyPr/>
                    <a:lstStyle/>
                    <a:p>
                      <a:pPr algn="l" fontAlgn="b"/>
                      <a:r>
                        <a:rPr lang="en-US" sz="700" b="0" i="0" u="none" strike="noStrike">
                          <a:solidFill>
                            <a:srgbClr val="000000"/>
                          </a:solidFill>
                          <a:effectLst/>
                          <a:latin typeface="Calibri" panose="020F0502020204030204" pitchFamily="34" charset="0"/>
                        </a:rPr>
                        <a:t>Burnt Chimney</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 9</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2023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1456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Tanker</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8.6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11.6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14.6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17.6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effectLst/>
                          <a:latin typeface="Calibri" panose="020F0502020204030204" pitchFamily="34" charset="0"/>
                        </a:rPr>
                        <a:t>18.3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19.8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20.6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21.3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700" b="0" i="0" u="none" strike="noStrike">
                          <a:solidFill>
                            <a:srgbClr val="000000"/>
                          </a:solidFill>
                          <a:effectLst/>
                          <a:latin typeface="Calibri" panose="020F0502020204030204" pitchFamily="34" charset="0"/>
                        </a:rPr>
                        <a:t>22.1</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257520"/>
                  </a:ext>
                </a:extLst>
              </a:tr>
              <a:tr h="102385">
                <a:tc>
                  <a:txBody>
                    <a:bodyPr/>
                    <a:lstStyle/>
                    <a:p>
                      <a:pPr algn="l" fontAlgn="b"/>
                      <a:r>
                        <a:rPr lang="en-US" sz="700" b="0" i="0" u="none" strike="noStrike">
                          <a:solidFill>
                            <a:srgbClr val="000000"/>
                          </a:solidFill>
                          <a:effectLst/>
                          <a:latin typeface="Calibri" panose="020F0502020204030204" pitchFamily="34" charset="0"/>
                        </a:rPr>
                        <a:t>RESERVE - FCDPS</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RESERVE 4</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50.5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34774280"/>
                  </a:ext>
                </a:extLst>
              </a:tr>
              <a:tr h="102385">
                <a:tc>
                  <a:txBody>
                    <a:bodyPr/>
                    <a:lstStyle/>
                    <a:p>
                      <a:pPr algn="l" fontAlgn="b"/>
                      <a:r>
                        <a:rPr lang="en-US" sz="700" b="0" i="0" u="none" strike="noStrike">
                          <a:solidFill>
                            <a:srgbClr val="000000"/>
                          </a:solidFill>
                          <a:effectLst/>
                          <a:latin typeface="Calibri" panose="020F0502020204030204" pitchFamily="34" charset="0"/>
                        </a:rPr>
                        <a:t>RESERVE - FCDPS</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RESERVE 6</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35.5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36.3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37.8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38.5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39.3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40.8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41.5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42.3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43.8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44.5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45.3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46.8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47.5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48.3</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49.0</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effectLst/>
                          <a:latin typeface="Calibri" panose="020F0502020204030204" pitchFamily="34" charset="0"/>
                        </a:rPr>
                        <a:t>49.8</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dirty="0">
                          <a:solidFill>
                            <a:srgbClr val="000000"/>
                          </a:solidFill>
                          <a:effectLst/>
                          <a:latin typeface="Calibri" panose="020F0502020204030204" pitchFamily="34" charset="0"/>
                        </a:rPr>
                        <a:t>50.5</a:t>
                      </a:r>
                    </a:p>
                  </a:txBody>
                  <a:tcPr marL="2845" marR="2845" marT="2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10135850"/>
                  </a:ext>
                </a:extLst>
              </a:tr>
            </a:tbl>
          </a:graphicData>
        </a:graphic>
      </p:graphicFrame>
    </p:spTree>
    <p:extLst>
      <p:ext uri="{BB962C8B-B14F-4D97-AF65-F5344CB8AC3E}">
        <p14:creationId xmlns:p14="http://schemas.microsoft.com/office/powerpoint/2010/main" val="187619718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5784</TotalTime>
  <Words>4855</Words>
  <Application>Microsoft Office PowerPoint</Application>
  <PresentationFormat>Widescreen</PresentationFormat>
  <Paragraphs>2014</Paragraphs>
  <Slides>42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Calibri</vt:lpstr>
      <vt:lpstr>Calibri Light</vt:lpstr>
      <vt:lpstr>Courier New</vt:lpstr>
      <vt:lpstr>Times New Roman</vt:lpstr>
      <vt:lpstr>Retrospect</vt:lpstr>
      <vt:lpstr>FY 23 Public Safety BOS Budget Work Session</vt:lpstr>
      <vt:lpstr>Work Session Topics</vt:lpstr>
      <vt:lpstr>Thank You For Support In 22/23 Budget</vt:lpstr>
      <vt:lpstr>Fire Apparatus Replacement Program</vt:lpstr>
      <vt:lpstr>Current Fire Apparatus Rotation</vt:lpstr>
      <vt:lpstr>Fire Apparatus Replacement Program</vt:lpstr>
      <vt:lpstr>PowerPoint Presentation</vt:lpstr>
      <vt:lpstr>Fire Apparatus Replacement Program</vt:lpstr>
      <vt:lpstr>PowerPoint Presentation</vt:lpstr>
      <vt:lpstr>Fire Apparatus Replacement Program</vt:lpstr>
      <vt:lpstr>“Pilot” Maintenance Program</vt:lpstr>
      <vt:lpstr>Volunteer Grant Program</vt:lpstr>
      <vt:lpstr>Volunteer  Funding Provided By Franklin County</vt:lpstr>
      <vt:lpstr>Questions/Comments</vt:lpstr>
      <vt:lpstr>Work Session Topics</vt:lpstr>
      <vt:lpstr> Daily Fire/EMS Field Staffing Levels</vt:lpstr>
      <vt:lpstr>EMS Call Trends</vt:lpstr>
      <vt:lpstr>EMS Response Time Trends</vt:lpstr>
      <vt:lpstr>Fire Call Trends</vt:lpstr>
      <vt:lpstr>Fire Response Times </vt:lpstr>
      <vt:lpstr>Public Safety Capital Budget Needs/Pressures </vt:lpstr>
      <vt:lpstr>Public Safety Capital Needs/Pressures</vt:lpstr>
      <vt:lpstr>Increasing Apparatus Costs</vt:lpstr>
      <vt:lpstr>Ambulance Replacement Plan</vt:lpstr>
      <vt:lpstr>Ambulance Replacement Plan</vt:lpstr>
      <vt:lpstr>Ambulance Replacement Plan</vt:lpstr>
      <vt:lpstr>Current Leases</vt:lpstr>
      <vt:lpstr>Volunteer Capital Requests</vt:lpstr>
      <vt:lpstr>Station/Facility Needs</vt:lpstr>
      <vt:lpstr>Public Safety Operational Budget Needs/Pressures</vt:lpstr>
      <vt:lpstr>Requested Positions</vt:lpstr>
      <vt:lpstr>Snow Creek Coverage</vt:lpstr>
      <vt:lpstr>Volunteer Operations Request</vt:lpstr>
      <vt:lpstr>Animal Control Operations</vt:lpstr>
      <vt:lpstr>Revenue  Opportunities</vt:lpstr>
      <vt:lpstr>Revenue  Opportunities </vt:lpstr>
      <vt:lpstr>Revenue Opportunities </vt:lpstr>
      <vt:lpstr>Revenue Opportunities </vt:lpstr>
      <vt:lpstr>Revenue Opportunities</vt:lpstr>
      <vt:lpstr>Revenue Opportunities</vt:lpstr>
      <vt:lpstr>Immediate Priorities</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Franklin County Public Safety</dc:title>
  <dc:creator>Sandy, Steve</dc:creator>
  <cp:lastModifiedBy>Ferguson, William</cp:lastModifiedBy>
  <cp:revision>355</cp:revision>
  <cp:lastPrinted>2023-01-17T16:50:37Z</cp:lastPrinted>
  <dcterms:created xsi:type="dcterms:W3CDTF">2021-12-07T17:22:21Z</dcterms:created>
  <dcterms:modified xsi:type="dcterms:W3CDTF">2023-03-02T20:52:00Z</dcterms:modified>
</cp:coreProperties>
</file>